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0"/>
  </p:notesMasterIdLst>
  <p:sldIdLst>
    <p:sldId id="295" r:id="rId2"/>
    <p:sldId id="296" r:id="rId3"/>
    <p:sldId id="483" r:id="rId4"/>
    <p:sldId id="484" r:id="rId5"/>
    <p:sldId id="455" r:id="rId6"/>
    <p:sldId id="306" r:id="rId7"/>
    <p:sldId id="440" r:id="rId8"/>
    <p:sldId id="491" r:id="rId9"/>
    <p:sldId id="481" r:id="rId10"/>
    <p:sldId id="475" r:id="rId11"/>
    <p:sldId id="476" r:id="rId12"/>
    <p:sldId id="477" r:id="rId13"/>
    <p:sldId id="478" r:id="rId14"/>
    <p:sldId id="486" r:id="rId15"/>
    <p:sldId id="431" r:id="rId16"/>
    <p:sldId id="485" r:id="rId17"/>
    <p:sldId id="487" r:id="rId18"/>
    <p:sldId id="316" r:id="rId19"/>
  </p:sldIdLst>
  <p:sldSz cx="9144000" cy="5143500" type="screen16x9"/>
  <p:notesSz cx="6858000" cy="9144000"/>
  <p:embeddedFontLst>
    <p:embeddedFont>
      <p:font typeface="NanumGothic" panose="020D0604000000000000" pitchFamily="50" charset="-127"/>
      <p:regular r:id="rId21"/>
      <p:bold r:id="rId22"/>
    </p:embeddedFont>
    <p:embeddedFont>
      <p:font typeface="Abadi" panose="020B0604020104020204" pitchFamily="34" charset="0"/>
      <p:regular r:id="rId23"/>
    </p:embeddedFont>
    <p:embeddedFont>
      <p:font typeface="Assistant ExtraLight" pitchFamily="2" charset="-79"/>
      <p:regular r:id="rId24"/>
      <p:bold r:id="rId25"/>
    </p:embeddedFont>
    <p:embeddedFont>
      <p:font typeface="Cambria Math" panose="02040503050406030204" pitchFamily="18" charset="0"/>
      <p:regular r:id="rId26"/>
    </p:embeddedFont>
    <p:embeddedFont>
      <p:font typeface="HY견고딕" panose="02030600000101010101" pitchFamily="18" charset="-127"/>
      <p:regular r:id="rId27"/>
    </p:embeddedFont>
    <p:embeddedFont>
      <p:font typeface="Nunito Sans" pitchFamily="2" charset="0"/>
      <p:regular r:id="rId28"/>
      <p:bold r:id="rId29"/>
      <p:italic r:id="rId30"/>
      <p:boldItalic r:id="rId31"/>
    </p:embeddedFont>
    <p:embeddedFont>
      <p:font typeface="Nunito Sans ExtraBold" pitchFamily="2" charset="0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9AA0A6"/>
          </p15:clr>
        </p15:guide>
        <p15:guide id="3" orient="horz" pos="531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3399"/>
    <a:srgbClr val="43B140"/>
    <a:srgbClr val="FFC304"/>
    <a:srgbClr val="FECE52"/>
    <a:srgbClr val="F69200"/>
    <a:srgbClr val="A5B727"/>
    <a:srgbClr val="B2D1E3"/>
    <a:srgbClr val="FFFFFF"/>
    <a:srgbClr val="428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42" autoAdjust="0"/>
    <p:restoredTop sz="95268" autoAdjust="0"/>
  </p:normalViewPr>
  <p:slideViewPr>
    <p:cSldViewPr snapToGrid="0">
      <p:cViewPr varScale="1">
        <p:scale>
          <a:sx n="61" d="100"/>
          <a:sy n="61" d="100"/>
        </p:scale>
        <p:origin x="67" y="950"/>
      </p:cViewPr>
      <p:guideLst>
        <p:guide pos="2880"/>
        <p:guide orient="horz" pos="5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작업 환경에서의 유해화학물질 저감을 위한 안전 모니터링 솔루션 개발</a:t>
            </a:r>
          </a:p>
        </p:txBody>
      </p:sp>
    </p:spTree>
    <p:extLst>
      <p:ext uri="{BB962C8B-B14F-4D97-AF65-F5344CB8AC3E}">
        <p14:creationId xmlns:p14="http://schemas.microsoft.com/office/powerpoint/2010/main" val="2078529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665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575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951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1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47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사고가 발생한 이후에야 위험 요인이 드러나는 것이 아닌</a:t>
            </a:r>
          </a:p>
          <a:p>
            <a:pPr rtl="0"/>
            <a:b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 다양한 연계를 활용해 위험에 대한 선제적 대응이 가능한 시스템으로 바뀌어 가고 있습니다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54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377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rial"/>
                <a:sym typeface="Arial"/>
              </a:rPr>
              <a:t>사고가 발생한 이후에야 위험 요인이 드러나는 것이 아닌</a:t>
            </a:r>
          </a:p>
          <a:p>
            <a:pPr rtl="0"/>
            <a:b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rial"/>
                <a:sym typeface="Arial"/>
              </a:rPr>
            </a:b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rial"/>
                <a:sym typeface="Arial"/>
              </a:rPr>
              <a:t> 다양한 연계를 활용해 위험에 대한 선제적 대응이 가능한 시스템으로 바뀌어 가고 있습니다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rial"/>
                <a:sym typeface="Arial"/>
              </a:rPr>
              <a:t>.</a:t>
            </a:r>
            <a:endParaRPr lang="ko-KR" altLang="en-US" sz="1100" b="0" i="0" u="none" strike="noStrike" kern="1200" cap="none" dirty="0">
              <a:solidFill>
                <a:schemeClr val="tx1"/>
              </a:solidFill>
              <a:effectLst/>
              <a:latin typeface="Abadi" panose="020B0604020104020204" pitchFamily="34" charset="0"/>
              <a:ea typeface="Arial"/>
              <a:sym typeface="Arial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137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87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317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내용 추가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573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90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51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8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센서</a:t>
            </a:r>
            <a:endParaRPr lang="en-US" altLang="ko-KR" dirty="0"/>
          </a:p>
          <a:p>
            <a:r>
              <a:rPr lang="ko-KR" altLang="en-US" dirty="0"/>
              <a:t>통신</a:t>
            </a:r>
            <a:endParaRPr lang="en-US" altLang="ko-KR" dirty="0"/>
          </a:p>
          <a:p>
            <a:r>
              <a:rPr lang="ko-KR" altLang="en-US" dirty="0" err="1"/>
              <a:t>도커</a:t>
            </a:r>
            <a:endParaRPr lang="en-US" altLang="ko-KR" dirty="0"/>
          </a:p>
          <a:p>
            <a:r>
              <a:rPr lang="ko-KR" altLang="en-US" dirty="0"/>
              <a:t>저장소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유해물질 현황 파악 </a:t>
            </a:r>
            <a:r>
              <a:rPr lang="en-US" altLang="ko-KR" dirty="0"/>
              <a:t>-&gt; </a:t>
            </a:r>
            <a:r>
              <a:rPr lang="ko-KR" altLang="en-US" dirty="0"/>
              <a:t>유해물질 센서 선정 </a:t>
            </a:r>
            <a:r>
              <a:rPr lang="en-US" altLang="ko-KR" dirty="0"/>
              <a:t>-&gt; </a:t>
            </a:r>
            <a:r>
              <a:rPr lang="ko-KR" altLang="en-US" dirty="0"/>
              <a:t>서비스 선정 </a:t>
            </a:r>
            <a:r>
              <a:rPr lang="en-US" altLang="ko-KR" dirty="0"/>
              <a:t>-&gt; </a:t>
            </a:r>
            <a:r>
              <a:rPr lang="ko-KR" altLang="en-US" dirty="0"/>
              <a:t>기술 선정 </a:t>
            </a:r>
            <a:r>
              <a:rPr lang="en-US" altLang="ko-KR" dirty="0"/>
              <a:t>-&gt; </a:t>
            </a:r>
            <a:r>
              <a:rPr lang="ko-KR" altLang="en-US" dirty="0"/>
              <a:t>플랫폼 구축</a:t>
            </a:r>
            <a:r>
              <a:rPr lang="en-US" altLang="ko-KR" dirty="0"/>
              <a:t>(</a:t>
            </a:r>
            <a:r>
              <a:rPr lang="en-US" altLang="ko-KR" dirty="0" err="1"/>
              <a:t>iot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) -&gt; </a:t>
            </a:r>
            <a:r>
              <a:rPr lang="ko-KR" altLang="en-US" dirty="0"/>
              <a:t>모니터링 서비스 제공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E463F-7F01-3E47-964F-92441DA242D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3917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90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4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주방, 바닥, 변기이(가) 표시된 사진&#10;&#10;자동 생성된 설명">
            <a:extLst>
              <a:ext uri="{FF2B5EF4-FFF2-40B4-BE49-F238E27FC236}">
                <a16:creationId xmlns:a16="http://schemas.microsoft.com/office/drawing/2014/main" id="{A96BFB4E-05A7-5B48-8AAE-48EDAEC74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875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 l="24277" b="4284"/>
          <a:stretch/>
        </p:blipFill>
        <p:spPr>
          <a:xfrm>
            <a:off x="-179110" y="-105288"/>
            <a:ext cx="6381543" cy="53540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DDA785F-6493-B240-8C77-525C7FC79D60}"/>
              </a:ext>
            </a:extLst>
          </p:cNvPr>
          <p:cNvSpPr/>
          <p:nvPr/>
        </p:nvSpPr>
        <p:spPr>
          <a:xfrm>
            <a:off x="-82393" y="-105288"/>
            <a:ext cx="7060677" cy="536272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사다리꼴[T] 7">
            <a:extLst>
              <a:ext uri="{FF2B5EF4-FFF2-40B4-BE49-F238E27FC236}">
                <a16:creationId xmlns:a16="http://schemas.microsoft.com/office/drawing/2014/main" id="{E5DE8F37-F506-0F43-BD22-DB2193897210}"/>
              </a:ext>
            </a:extLst>
          </p:cNvPr>
          <p:cNvSpPr/>
          <p:nvPr/>
        </p:nvSpPr>
        <p:spPr>
          <a:xfrm flipV="1">
            <a:off x="3463122" y="-329148"/>
            <a:ext cx="5786359" cy="5715536"/>
          </a:xfrm>
          <a:custGeom>
            <a:avLst/>
            <a:gdLst>
              <a:gd name="connsiteX0" fmla="*/ 0 w 5504400"/>
              <a:gd name="connsiteY0" fmla="*/ 5143500 h 5143500"/>
              <a:gd name="connsiteX1" fmla="*/ 654973 w 5504400"/>
              <a:gd name="connsiteY1" fmla="*/ 0 h 5143500"/>
              <a:gd name="connsiteX2" fmla="*/ 4849427 w 5504400"/>
              <a:gd name="connsiteY2" fmla="*/ 0 h 5143500"/>
              <a:gd name="connsiteX3" fmla="*/ 5504400 w 5504400"/>
              <a:gd name="connsiteY3" fmla="*/ 5143500 h 5143500"/>
              <a:gd name="connsiteX4" fmla="*/ 0 w 5504400"/>
              <a:gd name="connsiteY4" fmla="*/ 5143500 h 5143500"/>
              <a:gd name="connsiteX0" fmla="*/ 0 w 4849427"/>
              <a:gd name="connsiteY0" fmla="*/ 5143500 h 5143500"/>
              <a:gd name="connsiteX1" fmla="*/ 654973 w 4849427"/>
              <a:gd name="connsiteY1" fmla="*/ 0 h 5143500"/>
              <a:gd name="connsiteX2" fmla="*/ 4849427 w 4849427"/>
              <a:gd name="connsiteY2" fmla="*/ 0 h 5143500"/>
              <a:gd name="connsiteX3" fmla="*/ 4178520 w 4849427"/>
              <a:gd name="connsiteY3" fmla="*/ 5143500 h 5143500"/>
              <a:gd name="connsiteX4" fmla="*/ 0 w 4849427"/>
              <a:gd name="connsiteY4" fmla="*/ 5143500 h 5143500"/>
              <a:gd name="connsiteX0" fmla="*/ 0 w 4200203"/>
              <a:gd name="connsiteY0" fmla="*/ 5143500 h 5143500"/>
              <a:gd name="connsiteX1" fmla="*/ 654973 w 4200203"/>
              <a:gd name="connsiteY1" fmla="*/ 0 h 5143500"/>
              <a:gd name="connsiteX2" fmla="*/ 4200203 w 4200203"/>
              <a:gd name="connsiteY2" fmla="*/ 0 h 5143500"/>
              <a:gd name="connsiteX3" fmla="*/ 4178520 w 4200203"/>
              <a:gd name="connsiteY3" fmla="*/ 5143500 h 5143500"/>
              <a:gd name="connsiteX4" fmla="*/ 0 w 4200203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0203" h="5143500">
                <a:moveTo>
                  <a:pt x="0" y="5143500"/>
                </a:moveTo>
                <a:lnTo>
                  <a:pt x="654973" y="0"/>
                </a:lnTo>
                <a:lnTo>
                  <a:pt x="4200203" y="0"/>
                </a:lnTo>
                <a:cubicBezTo>
                  <a:pt x="4192975" y="1714500"/>
                  <a:pt x="4185748" y="3429000"/>
                  <a:pt x="4178520" y="5143500"/>
                </a:cubicBezTo>
                <a:lnTo>
                  <a:pt x="0" y="5143500"/>
                </a:lnTo>
                <a:close/>
              </a:path>
            </a:pathLst>
          </a:custGeom>
          <a:solidFill>
            <a:srgbClr val="FEC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Google Shape;322;p32">
            <a:extLst>
              <a:ext uri="{FF2B5EF4-FFF2-40B4-BE49-F238E27FC236}">
                <a16:creationId xmlns:a16="http://schemas.microsoft.com/office/drawing/2014/main" id="{F627A523-AC66-9C45-B83D-37560879F9F0}"/>
              </a:ext>
            </a:extLst>
          </p:cNvPr>
          <p:cNvSpPr txBox="1">
            <a:spLocks/>
          </p:cNvSpPr>
          <p:nvPr/>
        </p:nvSpPr>
        <p:spPr>
          <a:xfrm>
            <a:off x="4775303" y="2688312"/>
            <a:ext cx="3988500" cy="76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 b="1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ko-KR" altLang="en-US" sz="2400" spc="-150" dirty="0" err="1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저거막아조</a:t>
            </a:r>
            <a:endParaRPr lang="ko-KR" altLang="en-US" sz="2400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C722A7-FB07-5E47-BB4C-80099B61596B}"/>
              </a:ext>
            </a:extLst>
          </p:cNvPr>
          <p:cNvGrpSpPr/>
          <p:nvPr/>
        </p:nvGrpSpPr>
        <p:grpSpPr>
          <a:xfrm>
            <a:off x="5929139" y="-729439"/>
            <a:ext cx="4680672" cy="2089962"/>
            <a:chOff x="5929139" y="-729439"/>
            <a:chExt cx="4680672" cy="2089962"/>
          </a:xfrm>
        </p:grpSpPr>
        <p:sp>
          <p:nvSpPr>
            <p:cNvPr id="5" name="Google Shape;118;p22">
              <a:extLst>
                <a:ext uri="{FF2B5EF4-FFF2-40B4-BE49-F238E27FC236}">
                  <a16:creationId xmlns:a16="http://schemas.microsoft.com/office/drawing/2014/main" id="{F973E2C0-C3B3-1C42-8FB7-C7574835D867}"/>
                </a:ext>
              </a:extLst>
            </p:cNvPr>
            <p:cNvSpPr/>
            <p:nvPr/>
          </p:nvSpPr>
          <p:spPr>
            <a:xfrm flipH="1">
              <a:off x="5957636" y="-729439"/>
              <a:ext cx="4652175" cy="1932371"/>
            </a:xfrm>
            <a:custGeom>
              <a:avLst/>
              <a:gdLst/>
              <a:ahLst/>
              <a:cxnLst/>
              <a:rect l="l" t="t" r="r" b="b"/>
              <a:pathLst>
                <a:path w="34367" h="14275" extrusionOk="0">
                  <a:moveTo>
                    <a:pt x="34342" y="1"/>
                  </a:moveTo>
                  <a:lnTo>
                    <a:pt x="13605" y="14227"/>
                  </a:lnTo>
                  <a:lnTo>
                    <a:pt x="13" y="10191"/>
                  </a:lnTo>
                  <a:lnTo>
                    <a:pt x="0" y="10231"/>
                  </a:lnTo>
                  <a:lnTo>
                    <a:pt x="13602" y="14272"/>
                  </a:lnTo>
                  <a:lnTo>
                    <a:pt x="13612" y="14275"/>
                  </a:lnTo>
                  <a:lnTo>
                    <a:pt x="34367" y="36"/>
                  </a:lnTo>
                  <a:lnTo>
                    <a:pt x="34342" y="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37000"/>
              </a:schemeClr>
            </a:solidFill>
            <a:ln w="19050" cap="flat" cmpd="sng">
              <a:solidFill>
                <a:schemeClr val="bg1">
                  <a:alpha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;p22">
              <a:extLst>
                <a:ext uri="{FF2B5EF4-FFF2-40B4-BE49-F238E27FC236}">
                  <a16:creationId xmlns:a16="http://schemas.microsoft.com/office/drawing/2014/main" id="{F0E005EA-E26F-0D4C-A356-DCA6F97673F9}"/>
                </a:ext>
              </a:extLst>
            </p:cNvPr>
            <p:cNvSpPr/>
            <p:nvPr/>
          </p:nvSpPr>
          <p:spPr>
            <a:xfrm flipH="1">
              <a:off x="5929139" y="-571848"/>
              <a:ext cx="4652175" cy="1932371"/>
            </a:xfrm>
            <a:custGeom>
              <a:avLst/>
              <a:gdLst/>
              <a:ahLst/>
              <a:cxnLst/>
              <a:rect l="l" t="t" r="r" b="b"/>
              <a:pathLst>
                <a:path w="34367" h="14275" extrusionOk="0">
                  <a:moveTo>
                    <a:pt x="34342" y="1"/>
                  </a:moveTo>
                  <a:lnTo>
                    <a:pt x="13605" y="14227"/>
                  </a:lnTo>
                  <a:lnTo>
                    <a:pt x="13" y="10191"/>
                  </a:lnTo>
                  <a:lnTo>
                    <a:pt x="0" y="10231"/>
                  </a:lnTo>
                  <a:lnTo>
                    <a:pt x="13602" y="14272"/>
                  </a:lnTo>
                  <a:lnTo>
                    <a:pt x="13612" y="14275"/>
                  </a:lnTo>
                  <a:lnTo>
                    <a:pt x="34367" y="36"/>
                  </a:lnTo>
                  <a:lnTo>
                    <a:pt x="34342" y="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37000"/>
              </a:schemeClr>
            </a:solidFill>
            <a:ln w="19050" cap="flat" cmpd="sng">
              <a:solidFill>
                <a:schemeClr val="bg1">
                  <a:alpha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322;p32">
            <a:extLst>
              <a:ext uri="{FF2B5EF4-FFF2-40B4-BE49-F238E27FC236}">
                <a16:creationId xmlns:a16="http://schemas.microsoft.com/office/drawing/2014/main" id="{8AEEBEE6-9169-5C4C-96F2-F2EE24E10D5E}"/>
              </a:ext>
            </a:extLst>
          </p:cNvPr>
          <p:cNvSpPr txBox="1">
            <a:spLocks/>
          </p:cNvSpPr>
          <p:nvPr/>
        </p:nvSpPr>
        <p:spPr>
          <a:xfrm>
            <a:off x="3491620" y="837586"/>
            <a:ext cx="5314949" cy="219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 b="1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altLang="ko-KR" sz="3600" spc="-150" dirty="0" err="1">
                <a:solidFill>
                  <a:schemeClr val="tx2">
                    <a:lumMod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AIoT</a:t>
            </a:r>
            <a:r>
              <a:rPr lang="en-US" altLang="ko-KR" sz="3600" spc="-150" dirty="0">
                <a:solidFill>
                  <a:schemeClr val="tx2">
                    <a:lumMod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ko-KR" altLang="en-US" sz="3600" spc="-150" dirty="0">
                <a:solidFill>
                  <a:schemeClr val="tx2">
                    <a:lumMod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기반</a:t>
            </a:r>
            <a:endParaRPr lang="en-US" altLang="ko-KR" sz="3600" spc="-150" dirty="0">
              <a:solidFill>
                <a:schemeClr val="tx2">
                  <a:lumMod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r>
              <a:rPr lang="ko-KR" altLang="en-US" sz="3600" spc="-150" dirty="0">
                <a:solidFill>
                  <a:schemeClr val="tx2">
                    <a:lumMod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조리실 안전 관리를 위한 모니터링 시스템 개발 </a:t>
            </a:r>
          </a:p>
        </p:txBody>
      </p:sp>
    </p:spTree>
    <p:extLst>
      <p:ext uri="{BB962C8B-B14F-4D97-AF65-F5344CB8AC3E}">
        <p14:creationId xmlns:p14="http://schemas.microsoft.com/office/powerpoint/2010/main" val="271430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125;p23">
            <a:extLst>
              <a:ext uri="{FF2B5EF4-FFF2-40B4-BE49-F238E27FC236}">
                <a16:creationId xmlns:a16="http://schemas.microsoft.com/office/drawing/2014/main" id="{9890B808-A737-5F4E-990B-F3A914E934C0}"/>
              </a:ext>
            </a:extLst>
          </p:cNvPr>
          <p:cNvCxnSpPr>
            <a:cxnSpLocks/>
          </p:cNvCxnSpPr>
          <p:nvPr/>
        </p:nvCxnSpPr>
        <p:spPr>
          <a:xfrm>
            <a:off x="1511300" y="681859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126;p23">
            <a:extLst>
              <a:ext uri="{FF2B5EF4-FFF2-40B4-BE49-F238E27FC236}">
                <a16:creationId xmlns:a16="http://schemas.microsoft.com/office/drawing/2014/main" id="{564F32AE-40C7-4D4E-AAC4-1CF1AF6BD488}"/>
              </a:ext>
            </a:extLst>
          </p:cNvPr>
          <p:cNvSpPr txBox="1">
            <a:spLocks/>
          </p:cNvSpPr>
          <p:nvPr/>
        </p:nvSpPr>
        <p:spPr>
          <a:xfrm>
            <a:off x="2905759" y="92441"/>
            <a:ext cx="3357882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시스템 설계 </a:t>
            </a:r>
            <a:r>
              <a:rPr lang="en-US" altLang="ko-KR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–</a:t>
            </a:r>
            <a:r>
              <a:rPr lang="ko-KR" altLang="en-US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ko-KR" altLang="en-US" sz="2000" b="1" dirty="0" err="1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도커</a:t>
            </a:r>
            <a:endParaRPr lang="ko-KR" altLang="en-US" sz="2000" b="1" dirty="0">
              <a:solidFill>
                <a:schemeClr val="tx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E869447-6802-B14A-8EFB-3D5374BD261D}"/>
              </a:ext>
            </a:extLst>
          </p:cNvPr>
          <p:cNvGrpSpPr/>
          <p:nvPr/>
        </p:nvGrpSpPr>
        <p:grpSpPr>
          <a:xfrm>
            <a:off x="5070764" y="3981527"/>
            <a:ext cx="3740727" cy="684234"/>
            <a:chOff x="5070764" y="3981527"/>
            <a:chExt cx="3740727" cy="68423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4A3DFC2-0059-6240-9738-1BA0E47ECFC9}"/>
                </a:ext>
              </a:extLst>
            </p:cNvPr>
            <p:cNvSpPr/>
            <p:nvPr/>
          </p:nvSpPr>
          <p:spPr>
            <a:xfrm>
              <a:off x="5070764" y="3981527"/>
              <a:ext cx="3740727" cy="6842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E767D6C-836E-0B4F-B333-21EE6CDC3FAC}"/>
                </a:ext>
              </a:extLst>
            </p:cNvPr>
            <p:cNvSpPr txBox="1"/>
            <p:nvPr/>
          </p:nvSpPr>
          <p:spPr>
            <a:xfrm>
              <a:off x="5867755" y="4153864"/>
              <a:ext cx="2146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OS : Debian Buster slim</a:t>
              </a:r>
              <a:endParaRPr kumimoji="1" lang="ko-Kore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ADC35F5-5467-6D4D-8DBF-CD22A9CAA309}"/>
              </a:ext>
            </a:extLst>
          </p:cNvPr>
          <p:cNvGrpSpPr/>
          <p:nvPr/>
        </p:nvGrpSpPr>
        <p:grpSpPr>
          <a:xfrm>
            <a:off x="5070764" y="3211125"/>
            <a:ext cx="3740727" cy="684234"/>
            <a:chOff x="5070764" y="3211125"/>
            <a:chExt cx="3740727" cy="68423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958097C-55EE-D544-BE30-0DCD9A0F3E38}"/>
                </a:ext>
              </a:extLst>
            </p:cNvPr>
            <p:cNvSpPr/>
            <p:nvPr/>
          </p:nvSpPr>
          <p:spPr>
            <a:xfrm>
              <a:off x="5070764" y="3211125"/>
              <a:ext cx="3740727" cy="6842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FA017F7-A713-AE4E-A3AC-82120B867FB5}"/>
                </a:ext>
              </a:extLst>
            </p:cNvPr>
            <p:cNvSpPr txBox="1"/>
            <p:nvPr/>
          </p:nvSpPr>
          <p:spPr>
            <a:xfrm>
              <a:off x="6261293" y="340322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Docker Engine</a:t>
              </a:r>
              <a:endParaRPr kumimoji="1" lang="ko-Kore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A8A23C8-9747-4242-B6D3-4D2DE6F32CEE}"/>
              </a:ext>
            </a:extLst>
          </p:cNvPr>
          <p:cNvGrpSpPr/>
          <p:nvPr/>
        </p:nvGrpSpPr>
        <p:grpSpPr>
          <a:xfrm>
            <a:off x="5070763" y="743991"/>
            <a:ext cx="3740727" cy="2359466"/>
            <a:chOff x="5070763" y="743991"/>
            <a:chExt cx="3740727" cy="235946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D32F63A-A81C-DE44-A48C-BB33D301AB13}"/>
                </a:ext>
              </a:extLst>
            </p:cNvPr>
            <p:cNvSpPr/>
            <p:nvPr/>
          </p:nvSpPr>
          <p:spPr>
            <a:xfrm>
              <a:off x="5070763" y="756409"/>
              <a:ext cx="3740727" cy="2347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A6449B-95BA-A846-8C88-7E26AB3D1565}"/>
                </a:ext>
              </a:extLst>
            </p:cNvPr>
            <p:cNvSpPr/>
            <p:nvPr/>
          </p:nvSpPr>
          <p:spPr>
            <a:xfrm>
              <a:off x="5856949" y="2105700"/>
              <a:ext cx="1779830" cy="4237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dirty="0">
                  <a:solidFill>
                    <a:schemeClr val="tx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Process</a:t>
              </a:r>
              <a:endParaRPr kumimoji="1" lang="ko-Kore-KR" altLang="en-US" b="1" dirty="0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271B632-C0EE-1B41-91C1-6FA4CDBEE0F5}"/>
                </a:ext>
              </a:extLst>
            </p:cNvPr>
            <p:cNvSpPr/>
            <p:nvPr/>
          </p:nvSpPr>
          <p:spPr>
            <a:xfrm>
              <a:off x="6375239" y="1623308"/>
              <a:ext cx="1779830" cy="4237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dirty="0">
                  <a:solidFill>
                    <a:schemeClr val="tx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Process</a:t>
              </a:r>
              <a:endParaRPr kumimoji="1" lang="ko-Kore-KR" altLang="en-US" b="1" dirty="0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901F7AF-DA49-1D45-BF74-95E60B362316}"/>
                </a:ext>
              </a:extLst>
            </p:cNvPr>
            <p:cNvSpPr/>
            <p:nvPr/>
          </p:nvSpPr>
          <p:spPr>
            <a:xfrm>
              <a:off x="6874815" y="1128221"/>
              <a:ext cx="1779830" cy="4237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dirty="0">
                  <a:solidFill>
                    <a:schemeClr val="tx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Process</a:t>
              </a:r>
              <a:endParaRPr kumimoji="1" lang="ko-Kore-KR" altLang="en-US" b="1" dirty="0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187C2C-5DC3-1E41-8C0E-9E63B8EF8C68}"/>
                </a:ext>
              </a:extLst>
            </p:cNvPr>
            <p:cNvSpPr txBox="1"/>
            <p:nvPr/>
          </p:nvSpPr>
          <p:spPr>
            <a:xfrm>
              <a:off x="6344060" y="743991"/>
              <a:ext cx="1096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Application</a:t>
              </a:r>
              <a:endParaRPr kumimoji="1" lang="ko-Kore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501EE42-3B43-6E4C-81DA-2B58791E7AEB}"/>
                </a:ext>
              </a:extLst>
            </p:cNvPr>
            <p:cNvSpPr/>
            <p:nvPr/>
          </p:nvSpPr>
          <p:spPr>
            <a:xfrm>
              <a:off x="5263709" y="2583270"/>
              <a:ext cx="1779830" cy="423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Python / Libs</a:t>
              </a:r>
              <a:endParaRPr kumimoji="1" lang="ko-Kore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F808137-0BAA-BD47-AC15-76439FB958B1}"/>
              </a:ext>
            </a:extLst>
          </p:cNvPr>
          <p:cNvSpPr txBox="1"/>
          <p:nvPr/>
        </p:nvSpPr>
        <p:spPr>
          <a:xfrm>
            <a:off x="2875547" y="119112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1E746DD-E076-CC46-BD76-CB5BCC64E3C2}"/>
              </a:ext>
            </a:extLst>
          </p:cNvPr>
          <p:cNvGrpSpPr/>
          <p:nvPr/>
        </p:nvGrpSpPr>
        <p:grpSpPr>
          <a:xfrm>
            <a:off x="363028" y="975295"/>
            <a:ext cx="3959672" cy="3690466"/>
            <a:chOff x="363028" y="975295"/>
            <a:chExt cx="3959672" cy="3690466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D302674-231E-4A4F-992B-6490A590D8D0}"/>
                </a:ext>
              </a:extLst>
            </p:cNvPr>
            <p:cNvGrpSpPr/>
            <p:nvPr/>
          </p:nvGrpSpPr>
          <p:grpSpPr>
            <a:xfrm>
              <a:off x="363028" y="3688092"/>
              <a:ext cx="3959672" cy="977669"/>
              <a:chOff x="4525488" y="824170"/>
              <a:chExt cx="3959672" cy="977669"/>
            </a:xfrm>
          </p:grpSpPr>
          <p:sp>
            <p:nvSpPr>
              <p:cNvPr id="146" name="Google Shape;513;p61">
                <a:extLst>
                  <a:ext uri="{FF2B5EF4-FFF2-40B4-BE49-F238E27FC236}">
                    <a16:creationId xmlns:a16="http://schemas.microsoft.com/office/drawing/2014/main" id="{4EBFAC79-8324-EE4E-A269-3E5B3709C1BC}"/>
                  </a:ext>
                </a:extLst>
              </p:cNvPr>
              <p:cNvSpPr/>
              <p:nvPr/>
            </p:nvSpPr>
            <p:spPr>
              <a:xfrm>
                <a:off x="4525488" y="1117605"/>
                <a:ext cx="3959672" cy="684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72000" tIns="72000" rIns="72000" bIns="72000" anchor="ctr" anchorCtr="0">
                <a:noAutofit/>
              </a:bodyPr>
              <a:lstStyle/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0000"/>
                  </a:buClr>
                  <a:buSzPts val="1300"/>
                  <a:buFont typeface="Noto Sans Symbols"/>
                  <a:buChar char="✔"/>
                </a:pPr>
                <a:r>
                  <a:rPr lang="en-US" altLang="ko-KR" sz="13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Debian Buster-slim </a:t>
                </a:r>
                <a:r>
                  <a:rPr lang="ko-KR" altLang="en-US" sz="13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기반 </a:t>
                </a:r>
                <a:r>
                  <a:rPr lang="en-US" altLang="ko-KR" sz="13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Docker Image </a:t>
                </a:r>
                <a:r>
                  <a:rPr lang="ko-KR" altLang="en-US" sz="13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생성</a:t>
                </a:r>
                <a:endParaRPr lang="en-US" altLang="ko-KR" sz="13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0000"/>
                  </a:buClr>
                  <a:buSzPts val="1300"/>
                  <a:buFont typeface="Noto Sans Symbols"/>
                  <a:buChar char="✔"/>
                </a:pPr>
                <a:endParaRPr lang="en-US" sz="300" u="none" strike="noStrike" cap="none" dirty="0">
                  <a:solidFill>
                    <a:srgbClr val="000000"/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  <a:sym typeface="Arial"/>
                </a:endParaRPr>
              </a:p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0000"/>
                  </a:buClr>
                  <a:buSzPts val="1300"/>
                  <a:buFont typeface="Noto Sans Symbols"/>
                  <a:buChar char="✔"/>
                </a:pPr>
                <a:r>
                  <a:rPr lang="en-US" sz="13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Hardware </a:t>
                </a:r>
                <a:r>
                  <a:rPr lang="ko-KR" altLang="en-US" sz="13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확장성 증가</a:t>
                </a:r>
                <a:endParaRPr sz="1300" u="none" strike="noStrike" cap="none" dirty="0">
                  <a:solidFill>
                    <a:srgbClr val="000000"/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  <a:sym typeface="Arial"/>
                </a:endParaRPr>
              </a:p>
            </p:txBody>
          </p:sp>
          <p:sp>
            <p:nvSpPr>
              <p:cNvPr id="147" name="Google Shape;514;p61">
                <a:extLst>
                  <a:ext uri="{FF2B5EF4-FFF2-40B4-BE49-F238E27FC236}">
                    <a16:creationId xmlns:a16="http://schemas.microsoft.com/office/drawing/2014/main" id="{B690EC2E-2A66-8143-8204-49E97F567828}"/>
                  </a:ext>
                </a:extLst>
              </p:cNvPr>
              <p:cNvSpPr/>
              <p:nvPr/>
            </p:nvSpPr>
            <p:spPr>
              <a:xfrm>
                <a:off x="4525488" y="824170"/>
                <a:ext cx="2257626" cy="307736"/>
              </a:xfrm>
              <a:prstGeom prst="rect">
                <a:avLst/>
              </a:prstGeom>
              <a:solidFill>
                <a:srgbClr val="4372C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u="none" strike="noStrike" cap="none" dirty="0">
                    <a:solidFill>
                      <a:schemeClr val="lt1"/>
                    </a:solidFill>
                    <a:latin typeface="NanumSquareOTF_ac Bold" panose="020B0600000101010101" pitchFamily="34" charset="-127"/>
                    <a:ea typeface="NanumSquareOTF_ac Bold" panose="020B0600000101010101" pitchFamily="34" charset="-127"/>
                    <a:sym typeface="Arial"/>
                  </a:rPr>
                  <a:t>Docker </a:t>
                </a:r>
                <a:r>
                  <a:rPr lang="ko-KR" altLang="en-US" sz="1400" b="1" u="none" strike="noStrike" cap="none" dirty="0">
                    <a:solidFill>
                      <a:schemeClr val="lt1"/>
                    </a:solidFill>
                    <a:latin typeface="NanumSquareOTF_ac Bold" panose="020B0600000101010101" pitchFamily="34" charset="-127"/>
                    <a:ea typeface="NanumSquareOTF_ac Bold" panose="020B0600000101010101" pitchFamily="34" charset="-127"/>
                    <a:sym typeface="Arial"/>
                  </a:rPr>
                  <a:t>사용</a:t>
                </a:r>
                <a:endParaRPr sz="1400" b="1" u="none" strike="noStrike" cap="none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700B99C-A465-9B40-BE54-9DB3CBF25637}"/>
                </a:ext>
              </a:extLst>
            </p:cNvPr>
            <p:cNvGrpSpPr/>
            <p:nvPr/>
          </p:nvGrpSpPr>
          <p:grpSpPr>
            <a:xfrm>
              <a:off x="539800" y="975295"/>
              <a:ext cx="2128097" cy="1181051"/>
              <a:chOff x="539801" y="1069397"/>
              <a:chExt cx="2128097" cy="1181051"/>
            </a:xfrm>
          </p:grpSpPr>
          <p:sp>
            <p:nvSpPr>
              <p:cNvPr id="141" name="Google Shape;537;p61">
                <a:extLst>
                  <a:ext uri="{FF2B5EF4-FFF2-40B4-BE49-F238E27FC236}">
                    <a16:creationId xmlns:a16="http://schemas.microsoft.com/office/drawing/2014/main" id="{B49B3EFD-2368-2444-A819-DCF4FC64EFBA}"/>
                  </a:ext>
                </a:extLst>
              </p:cNvPr>
              <p:cNvSpPr/>
              <p:nvPr/>
            </p:nvSpPr>
            <p:spPr>
              <a:xfrm>
                <a:off x="943794" y="1069397"/>
                <a:ext cx="1724104" cy="1181051"/>
              </a:xfrm>
              <a:prstGeom prst="roundRect">
                <a:avLst>
                  <a:gd name="adj" fmla="val 9405"/>
                </a:avLst>
              </a:prstGeom>
              <a:noFill/>
              <a:ln w="38100" cap="flat" cmpd="sng">
                <a:solidFill>
                  <a:srgbClr val="D8D8D8">
                    <a:alpha val="520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75818CA-00FE-7A48-950D-D7AFDD4C2149}"/>
                  </a:ext>
                </a:extLst>
              </p:cNvPr>
              <p:cNvSpPr/>
              <p:nvPr/>
            </p:nvSpPr>
            <p:spPr>
              <a:xfrm>
                <a:off x="736324" y="1207510"/>
                <a:ext cx="610453" cy="906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143" name="Google Shape;525;p61" descr="전자기기, 회로이(가) 표시된 사진&#10;&#10;자동 생성된 설명">
                <a:extLst>
                  <a:ext uri="{FF2B5EF4-FFF2-40B4-BE49-F238E27FC236}">
                    <a16:creationId xmlns:a16="http://schemas.microsoft.com/office/drawing/2014/main" id="{7B892C56-BA59-D545-8CE9-A619E3E6B9C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39801" y="1180272"/>
                <a:ext cx="806976" cy="595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" name="Google Shape;527;p61">
                <a:extLst>
                  <a:ext uri="{FF2B5EF4-FFF2-40B4-BE49-F238E27FC236}">
                    <a16:creationId xmlns:a16="http://schemas.microsoft.com/office/drawing/2014/main" id="{8DAA077E-81D5-0548-A48F-912FE4E1B6F8}"/>
                  </a:ext>
                </a:extLst>
              </p:cNvPr>
              <p:cNvSpPr/>
              <p:nvPr/>
            </p:nvSpPr>
            <p:spPr>
              <a:xfrm>
                <a:off x="745448" y="1849548"/>
                <a:ext cx="421083" cy="264346"/>
              </a:xfrm>
              <a:prstGeom prst="rect">
                <a:avLst/>
              </a:prstGeom>
              <a:solidFill>
                <a:srgbClr val="AEABA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900" b="1" u="none" strike="noStrike" cap="none" dirty="0">
                    <a:solidFill>
                      <a:schemeClr val="lt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Arial"/>
                  </a:rPr>
                  <a:t>3층</a:t>
                </a:r>
                <a:endParaRPr sz="900" b="1" u="none" strike="noStrike" cap="none" dirty="0">
                  <a:solidFill>
                    <a:schemeClr val="lt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Arial"/>
                </a:endParaRPr>
              </a:p>
            </p:txBody>
          </p:sp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01A92BD0-941C-EF48-98FF-1F5DFB64F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513" y="1207510"/>
                <a:ext cx="955819" cy="852754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A728021-F618-2545-9DAF-20D6034C8752}"/>
                </a:ext>
              </a:extLst>
            </p:cNvPr>
            <p:cNvGrpSpPr/>
            <p:nvPr/>
          </p:nvGrpSpPr>
          <p:grpSpPr>
            <a:xfrm>
              <a:off x="545703" y="2280855"/>
              <a:ext cx="2128097" cy="1181051"/>
              <a:chOff x="539801" y="1069397"/>
              <a:chExt cx="2128097" cy="1181051"/>
            </a:xfrm>
          </p:grpSpPr>
          <p:sp>
            <p:nvSpPr>
              <p:cNvPr id="93" name="Google Shape;537;p61">
                <a:extLst>
                  <a:ext uri="{FF2B5EF4-FFF2-40B4-BE49-F238E27FC236}">
                    <a16:creationId xmlns:a16="http://schemas.microsoft.com/office/drawing/2014/main" id="{31A06AA8-E27F-4646-BA5C-A447AE47B549}"/>
                  </a:ext>
                </a:extLst>
              </p:cNvPr>
              <p:cNvSpPr/>
              <p:nvPr/>
            </p:nvSpPr>
            <p:spPr>
              <a:xfrm>
                <a:off x="943794" y="1069397"/>
                <a:ext cx="1724104" cy="1181051"/>
              </a:xfrm>
              <a:prstGeom prst="roundRect">
                <a:avLst>
                  <a:gd name="adj" fmla="val 9405"/>
                </a:avLst>
              </a:prstGeom>
              <a:noFill/>
              <a:ln w="38100" cap="flat" cmpd="sng">
                <a:solidFill>
                  <a:srgbClr val="D8D8D8">
                    <a:alpha val="520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3C0D304-B474-4A4E-A174-6542D7276687}"/>
                  </a:ext>
                </a:extLst>
              </p:cNvPr>
              <p:cNvSpPr/>
              <p:nvPr/>
            </p:nvSpPr>
            <p:spPr>
              <a:xfrm>
                <a:off x="736324" y="1207510"/>
                <a:ext cx="610453" cy="906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138" name="Google Shape;525;p61" descr="전자기기, 회로이(가) 표시된 사진&#10;&#10;자동 생성된 설명">
                <a:extLst>
                  <a:ext uri="{FF2B5EF4-FFF2-40B4-BE49-F238E27FC236}">
                    <a16:creationId xmlns:a16="http://schemas.microsoft.com/office/drawing/2014/main" id="{E3C52360-5582-9A4F-80FB-71B1303239E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39801" y="1180272"/>
                <a:ext cx="806976" cy="595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9" name="Google Shape;527;p61">
                <a:extLst>
                  <a:ext uri="{FF2B5EF4-FFF2-40B4-BE49-F238E27FC236}">
                    <a16:creationId xmlns:a16="http://schemas.microsoft.com/office/drawing/2014/main" id="{36228EB8-0427-9F45-8276-E98CEEB56769}"/>
                  </a:ext>
                </a:extLst>
              </p:cNvPr>
              <p:cNvSpPr/>
              <p:nvPr/>
            </p:nvSpPr>
            <p:spPr>
              <a:xfrm>
                <a:off x="745448" y="1849548"/>
                <a:ext cx="421083" cy="230792"/>
              </a:xfrm>
              <a:prstGeom prst="rect">
                <a:avLst/>
              </a:prstGeom>
              <a:solidFill>
                <a:srgbClr val="AEABA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900" b="1" dirty="0">
                    <a:solidFill>
                      <a:schemeClr val="lt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r>
                  <a:rPr lang="ko-KR" sz="900" b="1" u="none" strike="noStrike" cap="none" dirty="0">
                    <a:solidFill>
                      <a:schemeClr val="lt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Arial"/>
                  </a:rPr>
                  <a:t>층</a:t>
                </a:r>
                <a:endParaRPr sz="900" b="1" u="none" strike="noStrike" cap="none" dirty="0">
                  <a:solidFill>
                    <a:schemeClr val="lt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Arial"/>
                </a:endParaRPr>
              </a:p>
            </p:txBody>
          </p:sp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44C6D7D3-CCB3-2D43-80CF-057BD603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513" y="1207510"/>
                <a:ext cx="955819" cy="852754"/>
              </a:xfrm>
              <a:prstGeom prst="rect">
                <a:avLst/>
              </a:prstGeom>
            </p:spPr>
          </p:pic>
        </p:grp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680A9C79-ACE0-AC4B-8186-9C872BD22C6F}"/>
              </a:ext>
            </a:extLst>
          </p:cNvPr>
          <p:cNvGrpSpPr/>
          <p:nvPr/>
        </p:nvGrpSpPr>
        <p:grpSpPr>
          <a:xfrm>
            <a:off x="2905759" y="1541771"/>
            <a:ext cx="2343661" cy="2246311"/>
            <a:chOff x="2905759" y="1541771"/>
            <a:chExt cx="2343661" cy="2246311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A61189C-47EE-6F45-A9AE-2BD21947A638}"/>
                </a:ext>
              </a:extLst>
            </p:cNvPr>
            <p:cNvSpPr txBox="1"/>
            <p:nvPr/>
          </p:nvSpPr>
          <p:spPr>
            <a:xfrm>
              <a:off x="3369676" y="1541771"/>
              <a:ext cx="95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Libraries</a:t>
              </a:r>
              <a:endParaRPr kumimoji="1" lang="ko-Kore-KR" altLang="en-US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sp>
          <p:nvSpPr>
            <p:cNvPr id="150" name="사다리꼴[T] 149">
              <a:extLst>
                <a:ext uri="{FF2B5EF4-FFF2-40B4-BE49-F238E27FC236}">
                  <a16:creationId xmlns:a16="http://schemas.microsoft.com/office/drawing/2014/main" id="{B864AEF7-3EB9-1549-9052-C6140ED713F1}"/>
                </a:ext>
              </a:extLst>
            </p:cNvPr>
            <p:cNvSpPr/>
            <p:nvPr/>
          </p:nvSpPr>
          <p:spPr>
            <a:xfrm rot="5400000">
              <a:off x="4000472" y="2539133"/>
              <a:ext cx="1938534" cy="559363"/>
            </a:xfrm>
            <a:prstGeom prst="trapezoid">
              <a:avLst>
                <a:gd name="adj" fmla="val 13767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AF7F7DAE-EAFD-F844-9262-BE4A3D7E80F0}"/>
                </a:ext>
              </a:extLst>
            </p:cNvPr>
            <p:cNvSpPr/>
            <p:nvPr/>
          </p:nvSpPr>
          <p:spPr>
            <a:xfrm>
              <a:off x="2905759" y="1849548"/>
              <a:ext cx="1798587" cy="1938534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286F075-E9F5-4D47-8A0E-D10E170C3975}"/>
                </a:ext>
              </a:extLst>
            </p:cNvPr>
            <p:cNvSpPr txBox="1"/>
            <p:nvPr/>
          </p:nvSpPr>
          <p:spPr>
            <a:xfrm>
              <a:off x="2996669" y="1939996"/>
              <a:ext cx="1513556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h5py</a:t>
              </a:r>
            </a:p>
            <a:p>
              <a:r>
                <a:rPr kumimoji="1" lang="en-US" altLang="ko-Kore-KR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scikit-learn</a:t>
              </a:r>
            </a:p>
            <a:p>
              <a:r>
                <a:rPr kumimoji="1" lang="en-US" altLang="ko-Kore-KR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tensorflow</a:t>
              </a:r>
              <a:endPara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  <a:p>
              <a:r>
                <a:rPr kumimoji="1" lang="en-US" altLang="ko-Kore-KR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tensorflow</a:t>
              </a:r>
              <a:r>
                <a:rPr kumimoji="1" lang="en-US" altLang="ko-Kore-KR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 light</a:t>
              </a:r>
            </a:p>
            <a:p>
              <a:r>
                <a:rPr lang="en" altLang="ko-Kore-KR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</a:t>
              </a:r>
              <a:r>
                <a:rPr lang="ko-Kore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andas</a:t>
              </a:r>
              <a:endParaRPr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  <a:p>
              <a:r>
                <a:rPr kumimoji="1" lang="en-US" altLang="ko-Kore-KR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numpy</a:t>
              </a:r>
              <a:endPara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  <a:p>
              <a:r>
                <a:rPr kumimoji="1" lang="en-US" altLang="ko-Kore-KR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keras</a:t>
              </a:r>
              <a:endPara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  <a:p>
              <a:r>
                <a:rPr kumimoji="1" lang="en-US" altLang="ko-Kore-KR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…</a:t>
              </a:r>
              <a:endParaRPr kumimoji="1" lang="ko-Kore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09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125;p23">
            <a:extLst>
              <a:ext uri="{FF2B5EF4-FFF2-40B4-BE49-F238E27FC236}">
                <a16:creationId xmlns:a16="http://schemas.microsoft.com/office/drawing/2014/main" id="{B62611FD-BAC1-2748-AD61-0452A0408130}"/>
              </a:ext>
            </a:extLst>
          </p:cNvPr>
          <p:cNvCxnSpPr>
            <a:cxnSpLocks/>
          </p:cNvCxnSpPr>
          <p:nvPr/>
        </p:nvCxnSpPr>
        <p:spPr>
          <a:xfrm>
            <a:off x="1511300" y="681859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D7E68BD-CAA3-9448-B05B-53CC4C32E275}"/>
              </a:ext>
            </a:extLst>
          </p:cNvPr>
          <p:cNvGrpSpPr/>
          <p:nvPr/>
        </p:nvGrpSpPr>
        <p:grpSpPr>
          <a:xfrm>
            <a:off x="1511300" y="92441"/>
            <a:ext cx="6121400" cy="589418"/>
            <a:chOff x="1511300" y="92441"/>
            <a:chExt cx="6121400" cy="589418"/>
          </a:xfrm>
        </p:grpSpPr>
        <p:sp>
          <p:nvSpPr>
            <p:cNvPr id="60" name="Google Shape;126;p23">
              <a:extLst>
                <a:ext uri="{FF2B5EF4-FFF2-40B4-BE49-F238E27FC236}">
                  <a16:creationId xmlns:a16="http://schemas.microsoft.com/office/drawing/2014/main" id="{AA0DC714-497F-A94F-839C-24D1C108938C}"/>
                </a:ext>
              </a:extLst>
            </p:cNvPr>
            <p:cNvSpPr txBox="1">
              <a:spLocks/>
            </p:cNvSpPr>
            <p:nvPr/>
          </p:nvSpPr>
          <p:spPr>
            <a:xfrm>
              <a:off x="2905759" y="92441"/>
              <a:ext cx="3357882" cy="577800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시스템 설계 </a:t>
              </a:r>
              <a:r>
                <a:rPr lang="en-US" altLang="ko-KR" sz="2000" b="1" dirty="0">
                  <a:solidFill>
                    <a:schemeClr val="tx1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–</a:t>
              </a:r>
              <a:r>
                <a:rPr lang="ko-KR" altLang="en-US" sz="2000" b="1" dirty="0">
                  <a:solidFill>
                    <a:schemeClr val="tx1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</a:t>
              </a:r>
              <a:r>
                <a:rPr lang="en-US" altLang="ko-KR" sz="2000" b="1" dirty="0">
                  <a:solidFill>
                    <a:schemeClr val="tx1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WEB</a:t>
              </a:r>
              <a:endParaRPr lang="ko-KR" altLang="en-US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cxnSp>
          <p:nvCxnSpPr>
            <p:cNvPr id="61" name="Google Shape;125;p23">
              <a:extLst>
                <a:ext uri="{FF2B5EF4-FFF2-40B4-BE49-F238E27FC236}">
                  <a16:creationId xmlns:a16="http://schemas.microsoft.com/office/drawing/2014/main" id="{4B1A78EE-1FAB-164F-928E-FD0263E06DB9}"/>
                </a:ext>
              </a:extLst>
            </p:cNvPr>
            <p:cNvCxnSpPr>
              <a:cxnSpLocks/>
            </p:cNvCxnSpPr>
            <p:nvPr/>
          </p:nvCxnSpPr>
          <p:spPr>
            <a:xfrm>
              <a:off x="1511300" y="681859"/>
              <a:ext cx="6121400" cy="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6CBDE3B-EE83-D046-8728-2AE1EDF0FA64}"/>
              </a:ext>
            </a:extLst>
          </p:cNvPr>
          <p:cNvGrpSpPr/>
          <p:nvPr/>
        </p:nvGrpSpPr>
        <p:grpSpPr>
          <a:xfrm>
            <a:off x="-3385881" y="1023795"/>
            <a:ext cx="7575943" cy="3296128"/>
            <a:chOff x="-3383392" y="1047903"/>
            <a:chExt cx="7575943" cy="3296128"/>
          </a:xfrm>
        </p:grpSpPr>
        <p:sp>
          <p:nvSpPr>
            <p:cNvPr id="49" name="Google Shape;522;p61">
              <a:extLst>
                <a:ext uri="{FF2B5EF4-FFF2-40B4-BE49-F238E27FC236}">
                  <a16:creationId xmlns:a16="http://schemas.microsoft.com/office/drawing/2014/main" id="{1D4A91E9-FE6B-E04E-B3B0-6B6FCD19C8F1}"/>
                </a:ext>
              </a:extLst>
            </p:cNvPr>
            <p:cNvSpPr/>
            <p:nvPr/>
          </p:nvSpPr>
          <p:spPr>
            <a:xfrm>
              <a:off x="720909" y="1047903"/>
              <a:ext cx="3471642" cy="950943"/>
            </a:xfrm>
            <a:prstGeom prst="roundRect">
              <a:avLst>
                <a:gd name="adj" fmla="val 9405"/>
              </a:avLst>
            </a:prstGeom>
            <a:noFill/>
            <a:ln w="381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38;p61">
              <a:extLst>
                <a:ext uri="{FF2B5EF4-FFF2-40B4-BE49-F238E27FC236}">
                  <a16:creationId xmlns:a16="http://schemas.microsoft.com/office/drawing/2014/main" id="{12F4EDC4-EB2E-B149-A175-2BFAE1BDFC06}"/>
                </a:ext>
              </a:extLst>
            </p:cNvPr>
            <p:cNvSpPr/>
            <p:nvPr/>
          </p:nvSpPr>
          <p:spPr>
            <a:xfrm>
              <a:off x="430668" y="1190710"/>
              <a:ext cx="557176" cy="6496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" name="Google Shape;539;p61">
              <a:extLst>
                <a:ext uri="{FF2B5EF4-FFF2-40B4-BE49-F238E27FC236}">
                  <a16:creationId xmlns:a16="http://schemas.microsoft.com/office/drawing/2014/main" id="{0E3369A5-8829-BC41-A29D-060D482443A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1158" t="12071" r="35682" b="13095"/>
            <a:stretch/>
          </p:blipFill>
          <p:spPr>
            <a:xfrm>
              <a:off x="447126" y="1214392"/>
              <a:ext cx="419309" cy="620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40;p61">
              <a:extLst>
                <a:ext uri="{FF2B5EF4-FFF2-40B4-BE49-F238E27FC236}">
                  <a16:creationId xmlns:a16="http://schemas.microsoft.com/office/drawing/2014/main" id="{F5BDC5E3-AA12-7546-AAFF-EC62375D96F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3123" t="20268" r="21130" b="33427"/>
            <a:stretch/>
          </p:blipFill>
          <p:spPr>
            <a:xfrm>
              <a:off x="971645" y="1200624"/>
              <a:ext cx="1155510" cy="385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67;p45" descr="Grafana Logo | Data visualization, Data visualization software, Logos">
              <a:extLst>
                <a:ext uri="{FF2B5EF4-FFF2-40B4-BE49-F238E27FC236}">
                  <a16:creationId xmlns:a16="http://schemas.microsoft.com/office/drawing/2014/main" id="{A9C67782-53CC-484D-92A5-EA0D639B52A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5091" y="1260654"/>
              <a:ext cx="1174912" cy="3230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888957-0B44-DA48-94D7-4D0867B27B9F}"/>
                </a:ext>
              </a:extLst>
            </p:cNvPr>
            <p:cNvSpPr txBox="1"/>
            <p:nvPr/>
          </p:nvSpPr>
          <p:spPr>
            <a:xfrm>
              <a:off x="910319" y="1533357"/>
              <a:ext cx="13035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Localhost:8086</a:t>
              </a:r>
              <a:endParaRPr lang="ko-KR" altLang="en-US" sz="12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29C017C-24B8-0F42-AB32-6A006697A0EB}"/>
                </a:ext>
              </a:extLst>
            </p:cNvPr>
            <p:cNvSpPr txBox="1"/>
            <p:nvPr/>
          </p:nvSpPr>
          <p:spPr>
            <a:xfrm>
              <a:off x="2730899" y="1546057"/>
              <a:ext cx="13035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Localhost:3000</a:t>
              </a:r>
              <a:endParaRPr lang="ko-KR" altLang="en-US" sz="1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24B630B-AE93-C04C-AB8B-45C0D88B7FE3}"/>
                </a:ext>
              </a:extLst>
            </p:cNvPr>
            <p:cNvSpPr txBox="1"/>
            <p:nvPr/>
          </p:nvSpPr>
          <p:spPr>
            <a:xfrm>
              <a:off x="-3383392" y="3697700"/>
              <a:ext cx="3492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1800" b="1" dirty="0" err="1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InfluxDB</a:t>
              </a:r>
              <a:r>
                <a:rPr kumimoji="1" lang="ko-KR" altLang="en-US" sz="18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의 쿼리문을 통한 그래프 작성</a:t>
              </a:r>
              <a:endParaRPr kumimoji="1" lang="ko-Kore-KR" altLang="en-US" sz="18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58" name="왼쪽/오른쪽 화살표[L] 57">
              <a:extLst>
                <a:ext uri="{FF2B5EF4-FFF2-40B4-BE49-F238E27FC236}">
                  <a16:creationId xmlns:a16="http://schemas.microsoft.com/office/drawing/2014/main" id="{2E7AAF25-FE61-434B-A5DC-AB8F3656D68F}"/>
                </a:ext>
              </a:extLst>
            </p:cNvPr>
            <p:cNvSpPr/>
            <p:nvPr/>
          </p:nvSpPr>
          <p:spPr>
            <a:xfrm>
              <a:off x="2243164" y="1444123"/>
              <a:ext cx="376331" cy="127484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Google Shape;543;p61">
              <a:extLst>
                <a:ext uri="{FF2B5EF4-FFF2-40B4-BE49-F238E27FC236}">
                  <a16:creationId xmlns:a16="http://schemas.microsoft.com/office/drawing/2014/main" id="{CE71A379-A4B7-0D47-81AA-D67775749D87}"/>
                </a:ext>
              </a:extLst>
            </p:cNvPr>
            <p:cNvSpPr/>
            <p:nvPr/>
          </p:nvSpPr>
          <p:spPr>
            <a:xfrm>
              <a:off x="2133935" y="2006252"/>
              <a:ext cx="531169" cy="593676"/>
            </a:xfrm>
            <a:prstGeom prst="downArrow">
              <a:avLst>
                <a:gd name="adj1" fmla="val 50000"/>
                <a:gd name="adj2" fmla="val 66896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A124E9D-AEDD-47E0-A2A5-A8A22891E35B}"/>
              </a:ext>
            </a:extLst>
          </p:cNvPr>
          <p:cNvGrpSpPr/>
          <p:nvPr/>
        </p:nvGrpSpPr>
        <p:grpSpPr>
          <a:xfrm>
            <a:off x="428179" y="2271702"/>
            <a:ext cx="3959672" cy="1189305"/>
            <a:chOff x="4525488" y="824170"/>
            <a:chExt cx="3959672" cy="1189305"/>
          </a:xfrm>
        </p:grpSpPr>
        <p:sp>
          <p:nvSpPr>
            <p:cNvPr id="73" name="Google Shape;513;p61">
              <a:extLst>
                <a:ext uri="{FF2B5EF4-FFF2-40B4-BE49-F238E27FC236}">
                  <a16:creationId xmlns:a16="http://schemas.microsoft.com/office/drawing/2014/main" id="{723636C2-5A7C-4C55-A333-F95C4BE406AA}"/>
                </a:ext>
              </a:extLst>
            </p:cNvPr>
            <p:cNvSpPr/>
            <p:nvPr/>
          </p:nvSpPr>
          <p:spPr>
            <a:xfrm>
              <a:off x="4525488" y="1117604"/>
              <a:ext cx="3959672" cy="8958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시시각각 순차적으로 수집된 데이터를 저장</a:t>
              </a:r>
              <a:r>
                <a:rPr lang="en-US" altLang="ko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, 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조회할 수 있는 오픈소스 시계열 </a:t>
              </a:r>
              <a:r>
                <a:rPr lang="en-US" altLang="ko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DB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</a:pPr>
              <a:r>
                <a:rPr lang="en-US" u="none" strike="noStrike" cap="none" dirty="0">
                  <a:solidFill>
                    <a:srgbClr val="000000"/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  <a:sym typeface="Arial"/>
                </a:rPr>
                <a:t>              </a:t>
              </a:r>
              <a:r>
                <a:rPr lang="ko-KR" altLang="en-US" u="none" strike="noStrike" cap="none" dirty="0">
                  <a:solidFill>
                    <a:srgbClr val="000000"/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  <a:sym typeface="Arial"/>
                </a:rPr>
                <a:t>시계열 데이터 처리 가능</a:t>
              </a:r>
              <a:endParaRPr u="none" strike="noStrike" cap="none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endParaRPr>
            </a:p>
          </p:txBody>
        </p:sp>
        <p:sp>
          <p:nvSpPr>
            <p:cNvPr id="74" name="Google Shape;514;p61">
              <a:extLst>
                <a:ext uri="{FF2B5EF4-FFF2-40B4-BE49-F238E27FC236}">
                  <a16:creationId xmlns:a16="http://schemas.microsoft.com/office/drawing/2014/main" id="{5CED5309-EEB9-4178-9D82-C16DA042BB64}"/>
                </a:ext>
              </a:extLst>
            </p:cNvPr>
            <p:cNvSpPr/>
            <p:nvPr/>
          </p:nvSpPr>
          <p:spPr>
            <a:xfrm>
              <a:off x="4525488" y="824170"/>
              <a:ext cx="2257626" cy="307736"/>
            </a:xfrm>
            <a:prstGeom prst="rect">
              <a:avLst/>
            </a:prstGeom>
            <a:solidFill>
              <a:srgbClr val="4372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Influx DB</a:t>
              </a:r>
              <a:endParaRPr sz="1400" b="1" u="none" strike="noStrike" cap="none" dirty="0">
                <a:solidFill>
                  <a:schemeClr val="l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sym typeface="Arial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67F1E95-0F13-4D80-9668-4C43FADA4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869" y="1023795"/>
            <a:ext cx="3900826" cy="2112047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577419DB-6333-4124-8C96-4295FF4A979F}"/>
              </a:ext>
            </a:extLst>
          </p:cNvPr>
          <p:cNvGrpSpPr/>
          <p:nvPr/>
        </p:nvGrpSpPr>
        <p:grpSpPr>
          <a:xfrm>
            <a:off x="428179" y="3673592"/>
            <a:ext cx="3959672" cy="1147003"/>
            <a:chOff x="4525488" y="824170"/>
            <a:chExt cx="3959672" cy="1147003"/>
          </a:xfrm>
        </p:grpSpPr>
        <p:sp>
          <p:nvSpPr>
            <p:cNvPr id="77" name="Google Shape;513;p61">
              <a:extLst>
                <a:ext uri="{FF2B5EF4-FFF2-40B4-BE49-F238E27FC236}">
                  <a16:creationId xmlns:a16="http://schemas.microsoft.com/office/drawing/2014/main" id="{F162FA93-A3EC-4F34-8358-E50F5B2A35FF}"/>
                </a:ext>
              </a:extLst>
            </p:cNvPr>
            <p:cNvSpPr/>
            <p:nvPr/>
          </p:nvSpPr>
          <p:spPr>
            <a:xfrm>
              <a:off x="4525488" y="1117604"/>
              <a:ext cx="3959672" cy="8535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en-US" u="none" strike="noStrike" cap="none" dirty="0">
                  <a:solidFill>
                    <a:srgbClr val="000000"/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  <a:sym typeface="Arial"/>
                </a:rPr>
                <a:t>Influx DB</a:t>
              </a:r>
              <a:r>
                <a:rPr lang="ko-KR" altLang="en-US" u="none" strike="noStrike" cap="none" dirty="0">
                  <a:solidFill>
                    <a:srgbClr val="000000"/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  <a:sym typeface="Arial"/>
                </a:rPr>
                <a:t>와 연동하여 조리실 환경을 모니터링할 수 있는 시각화 대시보드 제공</a:t>
              </a:r>
              <a:endParaRPr u="none" strike="noStrike" cap="none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endParaRPr>
            </a:p>
          </p:txBody>
        </p:sp>
        <p:sp>
          <p:nvSpPr>
            <p:cNvPr id="78" name="Google Shape;514;p61">
              <a:extLst>
                <a:ext uri="{FF2B5EF4-FFF2-40B4-BE49-F238E27FC236}">
                  <a16:creationId xmlns:a16="http://schemas.microsoft.com/office/drawing/2014/main" id="{1EAD008B-ECC4-4056-8102-689158D50281}"/>
                </a:ext>
              </a:extLst>
            </p:cNvPr>
            <p:cNvSpPr/>
            <p:nvPr/>
          </p:nvSpPr>
          <p:spPr>
            <a:xfrm>
              <a:off x="4525488" y="824170"/>
              <a:ext cx="2257626" cy="307736"/>
            </a:xfrm>
            <a:prstGeom prst="rect">
              <a:avLst/>
            </a:prstGeom>
            <a:solidFill>
              <a:srgbClr val="4372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u="none" strike="noStrike" cap="none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Grafana</a:t>
              </a:r>
              <a:endParaRPr sz="1400" b="1" u="none" strike="noStrike" cap="none" dirty="0">
                <a:solidFill>
                  <a:schemeClr val="l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sym typeface="Arial"/>
              </a:endParaRPr>
            </a:p>
          </p:txBody>
        </p:sp>
      </p:grpSp>
      <p:sp>
        <p:nvSpPr>
          <p:cNvPr id="79" name="Google Shape;543;p61">
            <a:extLst>
              <a:ext uri="{FF2B5EF4-FFF2-40B4-BE49-F238E27FC236}">
                <a16:creationId xmlns:a16="http://schemas.microsoft.com/office/drawing/2014/main" id="{1AF83A7C-C5F1-44FB-85D7-0860AD0EF97B}"/>
              </a:ext>
            </a:extLst>
          </p:cNvPr>
          <p:cNvSpPr/>
          <p:nvPr/>
        </p:nvSpPr>
        <p:spPr>
          <a:xfrm rot="16200000">
            <a:off x="4236115" y="1198567"/>
            <a:ext cx="531169" cy="593676"/>
          </a:xfrm>
          <a:prstGeom prst="downArrow">
            <a:avLst>
              <a:gd name="adj1" fmla="val 50000"/>
              <a:gd name="adj2" fmla="val 66896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B833E1B-1273-4527-B73B-36A0731CA956}"/>
              </a:ext>
            </a:extLst>
          </p:cNvPr>
          <p:cNvSpPr/>
          <p:nvPr/>
        </p:nvSpPr>
        <p:spPr>
          <a:xfrm>
            <a:off x="933114" y="3236905"/>
            <a:ext cx="345713" cy="19354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513;p61">
            <a:extLst>
              <a:ext uri="{FF2B5EF4-FFF2-40B4-BE49-F238E27FC236}">
                <a16:creationId xmlns:a16="http://schemas.microsoft.com/office/drawing/2014/main" id="{9E934D55-7016-4B4A-9A50-A767D712C979}"/>
              </a:ext>
            </a:extLst>
          </p:cNvPr>
          <p:cNvSpPr/>
          <p:nvPr/>
        </p:nvSpPr>
        <p:spPr>
          <a:xfrm>
            <a:off x="5031928" y="4034856"/>
            <a:ext cx="3959672" cy="85356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300"/>
              <a:buFont typeface="Noto Sans Symbols"/>
              <a:buChar char="✔"/>
            </a:pPr>
            <a:r>
              <a:rPr lang="en-US" u="none" strike="noStrike" cap="none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Influx DB</a:t>
            </a:r>
            <a:r>
              <a:rPr lang="ko-KR" altLang="en-US" u="none" strike="noStrike" cap="none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의 쿼리문을 통한 그래프 작성</a:t>
            </a:r>
            <a:endParaRPr u="none" strike="noStrike" cap="none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sp>
        <p:nvSpPr>
          <p:cNvPr id="29" name="Google Shape;514;p61">
            <a:extLst>
              <a:ext uri="{FF2B5EF4-FFF2-40B4-BE49-F238E27FC236}">
                <a16:creationId xmlns:a16="http://schemas.microsoft.com/office/drawing/2014/main" id="{86F3D977-E13E-4DD5-9407-A5DB07AC4D60}"/>
              </a:ext>
            </a:extLst>
          </p:cNvPr>
          <p:cNvSpPr/>
          <p:nvPr/>
        </p:nvSpPr>
        <p:spPr>
          <a:xfrm>
            <a:off x="5031928" y="3741422"/>
            <a:ext cx="2257626" cy="307736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u="none" strike="noStrike" cap="none" dirty="0">
                <a:solidFill>
                  <a:schemeClr val="l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sym typeface="Arial"/>
              </a:rPr>
              <a:t>Grafana</a:t>
            </a:r>
            <a:endParaRPr sz="1400" b="1" u="none" strike="noStrike" cap="none" dirty="0">
              <a:solidFill>
                <a:schemeClr val="lt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7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125;p23">
            <a:extLst>
              <a:ext uri="{FF2B5EF4-FFF2-40B4-BE49-F238E27FC236}">
                <a16:creationId xmlns:a16="http://schemas.microsoft.com/office/drawing/2014/main" id="{B62611FD-BAC1-2748-AD61-0452A0408130}"/>
              </a:ext>
            </a:extLst>
          </p:cNvPr>
          <p:cNvCxnSpPr>
            <a:cxnSpLocks/>
          </p:cNvCxnSpPr>
          <p:nvPr/>
        </p:nvCxnSpPr>
        <p:spPr>
          <a:xfrm>
            <a:off x="1511300" y="681859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26;p23">
            <a:extLst>
              <a:ext uri="{FF2B5EF4-FFF2-40B4-BE49-F238E27FC236}">
                <a16:creationId xmlns:a16="http://schemas.microsoft.com/office/drawing/2014/main" id="{05963199-3F24-4E4B-99AC-EC073017A3C2}"/>
              </a:ext>
            </a:extLst>
          </p:cNvPr>
          <p:cNvSpPr txBox="1">
            <a:spLocks/>
          </p:cNvSpPr>
          <p:nvPr/>
        </p:nvSpPr>
        <p:spPr>
          <a:xfrm>
            <a:off x="2905759" y="92441"/>
            <a:ext cx="3357882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시스템 설계 </a:t>
            </a:r>
            <a:r>
              <a:rPr lang="en-US" altLang="ko-KR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–</a:t>
            </a:r>
            <a:r>
              <a:rPr lang="ko-KR" altLang="en-US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APP</a:t>
            </a:r>
            <a:endParaRPr lang="ko-KR" altLang="en-US" sz="2000" b="1" dirty="0">
              <a:solidFill>
                <a:schemeClr val="tx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2" name="삼각형 71">
            <a:extLst>
              <a:ext uri="{FF2B5EF4-FFF2-40B4-BE49-F238E27FC236}">
                <a16:creationId xmlns:a16="http://schemas.microsoft.com/office/drawing/2014/main" id="{A3AC169B-E39A-BC43-A5AF-EC27301FC958}"/>
              </a:ext>
            </a:extLst>
          </p:cNvPr>
          <p:cNvSpPr/>
          <p:nvPr/>
        </p:nvSpPr>
        <p:spPr>
          <a:xfrm>
            <a:off x="985551" y="1119177"/>
            <a:ext cx="3914934" cy="672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3" name="Google Shape;600;p47" descr="05화 어떤 툴로 뭐부터 만들지?">
            <a:extLst>
              <a:ext uri="{FF2B5EF4-FFF2-40B4-BE49-F238E27FC236}">
                <a16:creationId xmlns:a16="http://schemas.microsoft.com/office/drawing/2014/main" id="{D0A5A806-A23D-B84B-A75D-7C2990A771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5114" y="784869"/>
            <a:ext cx="1769733" cy="65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ADD0F25-B5DA-164A-AF33-2312B08B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98" y="2037304"/>
            <a:ext cx="1292032" cy="1265097"/>
          </a:xfrm>
          <a:prstGeom prst="rect">
            <a:avLst/>
          </a:prstGeom>
        </p:spPr>
      </p:pic>
      <p:sp>
        <p:nvSpPr>
          <p:cNvPr id="75" name="Google Shape;522;p61">
            <a:extLst>
              <a:ext uri="{FF2B5EF4-FFF2-40B4-BE49-F238E27FC236}">
                <a16:creationId xmlns:a16="http://schemas.microsoft.com/office/drawing/2014/main" id="{02A9A72D-7122-A54B-B5E6-BA9BF8B68B09}"/>
              </a:ext>
            </a:extLst>
          </p:cNvPr>
          <p:cNvSpPr/>
          <p:nvPr/>
        </p:nvSpPr>
        <p:spPr>
          <a:xfrm>
            <a:off x="969349" y="1803518"/>
            <a:ext cx="3914934" cy="1794500"/>
          </a:xfrm>
          <a:prstGeom prst="roundRect">
            <a:avLst>
              <a:gd name="adj" fmla="val 3661"/>
            </a:avLst>
          </a:prstGeom>
          <a:noFill/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4EABF81-B811-E44B-A8B4-A0ABCA420D3C}"/>
              </a:ext>
            </a:extLst>
          </p:cNvPr>
          <p:cNvSpPr txBox="1"/>
          <p:nvPr/>
        </p:nvSpPr>
        <p:spPr>
          <a:xfrm>
            <a:off x="6949440" y="9784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71B5A86-DF64-4790-A95F-DEC35C7D45BD}"/>
              </a:ext>
            </a:extLst>
          </p:cNvPr>
          <p:cNvGrpSpPr/>
          <p:nvPr/>
        </p:nvGrpSpPr>
        <p:grpSpPr>
          <a:xfrm>
            <a:off x="1583685" y="3883845"/>
            <a:ext cx="6002030" cy="904122"/>
            <a:chOff x="4525488" y="897717"/>
            <a:chExt cx="3959672" cy="904122"/>
          </a:xfrm>
        </p:grpSpPr>
        <p:sp>
          <p:nvSpPr>
            <p:cNvPr id="103" name="Google Shape;513;p61">
              <a:extLst>
                <a:ext uri="{FF2B5EF4-FFF2-40B4-BE49-F238E27FC236}">
                  <a16:creationId xmlns:a16="http://schemas.microsoft.com/office/drawing/2014/main" id="{77312875-20EE-41FC-BA9B-AEFC86FE8006}"/>
                </a:ext>
              </a:extLst>
            </p:cNvPr>
            <p:cNvSpPr/>
            <p:nvPr/>
          </p:nvSpPr>
          <p:spPr>
            <a:xfrm>
              <a:off x="4525488" y="1117605"/>
              <a:ext cx="3959672" cy="684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모바일을 통한 현장 상황 모니터링 기능 제공</a:t>
              </a:r>
              <a:endPara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위험 수치 측정 시 </a:t>
              </a:r>
              <a:r>
                <a:rPr lang="en-US" altLang="ko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Push 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알림을 통한 관리자의 빠른 초기 대응 유도</a:t>
              </a:r>
              <a:endPara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sp>
          <p:nvSpPr>
            <p:cNvPr id="104" name="Google Shape;514;p61">
              <a:extLst>
                <a:ext uri="{FF2B5EF4-FFF2-40B4-BE49-F238E27FC236}">
                  <a16:creationId xmlns:a16="http://schemas.microsoft.com/office/drawing/2014/main" id="{C899A599-0B49-4462-8B72-81A834A7CFD6}"/>
                </a:ext>
              </a:extLst>
            </p:cNvPr>
            <p:cNvSpPr/>
            <p:nvPr/>
          </p:nvSpPr>
          <p:spPr>
            <a:xfrm>
              <a:off x="5623909" y="897717"/>
              <a:ext cx="1762830" cy="307736"/>
            </a:xfrm>
            <a:prstGeom prst="rect">
              <a:avLst/>
            </a:prstGeom>
            <a:solidFill>
              <a:srgbClr val="4372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u="none" strike="noStrike" cap="none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App </a:t>
              </a:r>
              <a:r>
                <a:rPr lang="ko-KR" altLang="en-US" sz="1400" b="1" u="none" strike="noStrike" cap="none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모니터링 </a:t>
              </a:r>
              <a:r>
                <a:rPr lang="en-US" altLang="ko-KR" sz="1400" b="1" u="none" strike="noStrike" cap="none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&amp; Push </a:t>
              </a:r>
              <a:r>
                <a:rPr lang="ko-KR" altLang="en-US" sz="1400" b="1" u="none" strike="noStrike" cap="none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알림</a:t>
              </a:r>
              <a:endParaRPr sz="1400" b="1" u="none" strike="noStrike" cap="none" dirty="0">
                <a:solidFill>
                  <a:schemeClr val="l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sym typeface="Arial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34366E4-5BEE-D240-8359-A7A5CC8E1D7E}"/>
              </a:ext>
            </a:extLst>
          </p:cNvPr>
          <p:cNvGrpSpPr/>
          <p:nvPr/>
        </p:nvGrpSpPr>
        <p:grpSpPr>
          <a:xfrm>
            <a:off x="1141301" y="2017964"/>
            <a:ext cx="3374932" cy="563018"/>
            <a:chOff x="706961" y="2294390"/>
            <a:chExt cx="3374932" cy="56301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A577C1-E791-C24B-86FE-A19844AC3D6A}"/>
                </a:ext>
              </a:extLst>
            </p:cNvPr>
            <p:cNvSpPr/>
            <p:nvPr/>
          </p:nvSpPr>
          <p:spPr>
            <a:xfrm>
              <a:off x="706961" y="2294390"/>
              <a:ext cx="3374932" cy="5630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1" name="Google Shape;567;p45" descr="Grafana Logo | Data visualization, Data visualization software, Logos">
              <a:extLst>
                <a:ext uri="{FF2B5EF4-FFF2-40B4-BE49-F238E27FC236}">
                  <a16:creationId xmlns:a16="http://schemas.microsoft.com/office/drawing/2014/main" id="{C777ED42-E31A-C145-9424-EF202F4739B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4987" y="2442520"/>
              <a:ext cx="935711" cy="227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EA0214-3CB4-7D42-9CA4-60EF805A1930}"/>
                </a:ext>
              </a:extLst>
            </p:cNvPr>
            <p:cNvSpPr txBox="1"/>
            <p:nvPr/>
          </p:nvSpPr>
          <p:spPr>
            <a:xfrm>
              <a:off x="2798470" y="2356059"/>
              <a:ext cx="1072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100" b="1" dirty="0"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Android</a:t>
              </a:r>
            </a:p>
            <a:p>
              <a:pPr algn="ctr"/>
              <a:r>
                <a:rPr kumimoji="1" lang="en-US" altLang="ko-Kore-KR" sz="1100" b="1" dirty="0"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WebView</a:t>
              </a:r>
              <a:endParaRPr kumimoji="1" lang="ko-Kore-KR" altLang="en-US" sz="11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sp>
          <p:nvSpPr>
            <p:cNvPr id="83" name="오른쪽 화살표[R] 82">
              <a:extLst>
                <a:ext uri="{FF2B5EF4-FFF2-40B4-BE49-F238E27FC236}">
                  <a16:creationId xmlns:a16="http://schemas.microsoft.com/office/drawing/2014/main" id="{31D8E309-368B-9346-A93A-0A4C7479024D}"/>
                </a:ext>
              </a:extLst>
            </p:cNvPr>
            <p:cNvSpPr/>
            <p:nvPr/>
          </p:nvSpPr>
          <p:spPr>
            <a:xfrm>
              <a:off x="2146926" y="2487154"/>
              <a:ext cx="499001" cy="169192"/>
            </a:xfrm>
            <a:prstGeom prst="rightArrow">
              <a:avLst>
                <a:gd name="adj1" fmla="val 50000"/>
                <a:gd name="adj2" fmla="val 9216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D65655F-750A-6444-8743-C14248C736AF}"/>
              </a:ext>
            </a:extLst>
          </p:cNvPr>
          <p:cNvGrpSpPr/>
          <p:nvPr/>
        </p:nvGrpSpPr>
        <p:grpSpPr>
          <a:xfrm>
            <a:off x="1127991" y="2873181"/>
            <a:ext cx="3374932" cy="563018"/>
            <a:chOff x="706961" y="3738105"/>
            <a:chExt cx="3374932" cy="563018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95682CC-6888-B944-AE02-7509CB7B0381}"/>
                </a:ext>
              </a:extLst>
            </p:cNvPr>
            <p:cNvSpPr/>
            <p:nvPr/>
          </p:nvSpPr>
          <p:spPr>
            <a:xfrm>
              <a:off x="706961" y="3738105"/>
              <a:ext cx="3374932" cy="5630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EA89393-E499-FE46-AF69-7DC3B74D4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870" y="3831770"/>
              <a:ext cx="415704" cy="415704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7F3311C-B1CD-3048-9B04-FDC901FB7EB7}"/>
                </a:ext>
              </a:extLst>
            </p:cNvPr>
            <p:cNvSpPr txBox="1"/>
            <p:nvPr/>
          </p:nvSpPr>
          <p:spPr>
            <a:xfrm>
              <a:off x="1216428" y="3936085"/>
              <a:ext cx="7104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b="1" dirty="0"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센서</a:t>
              </a:r>
              <a:r>
                <a:rPr kumimoji="1" lang="ko-KR" altLang="en-US" sz="900" b="1" dirty="0"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데이터</a:t>
              </a:r>
              <a:endParaRPr kumimoji="1" lang="ko-Kore-KR" altLang="en-US" sz="9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sp>
          <p:nvSpPr>
            <p:cNvPr id="91" name="오른쪽 화살표[R] 90">
              <a:extLst>
                <a:ext uri="{FF2B5EF4-FFF2-40B4-BE49-F238E27FC236}">
                  <a16:creationId xmlns:a16="http://schemas.microsoft.com/office/drawing/2014/main" id="{000A8B8A-F4DD-F346-9AF1-F030604DC5A8}"/>
                </a:ext>
              </a:extLst>
            </p:cNvPr>
            <p:cNvSpPr/>
            <p:nvPr/>
          </p:nvSpPr>
          <p:spPr>
            <a:xfrm>
              <a:off x="2146926" y="3935018"/>
              <a:ext cx="499001" cy="169192"/>
            </a:xfrm>
            <a:prstGeom prst="rightArrow">
              <a:avLst>
                <a:gd name="adj1" fmla="val 50000"/>
                <a:gd name="adj2" fmla="val 9216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00560470-C001-AC41-A138-2E4FC7CDA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56849" y="3840255"/>
              <a:ext cx="1348574" cy="360743"/>
            </a:xfrm>
            <a:prstGeom prst="rect">
              <a:avLst/>
            </a:prstGeom>
          </p:spPr>
        </p:pic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986FDC3-30E1-442E-A920-0F96969EAFDF}"/>
              </a:ext>
            </a:extLst>
          </p:cNvPr>
          <p:cNvSpPr/>
          <p:nvPr/>
        </p:nvSpPr>
        <p:spPr>
          <a:xfrm>
            <a:off x="4342976" y="1909319"/>
            <a:ext cx="1420269" cy="7605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모니터링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대시보드</a:t>
            </a: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B0F153BE-659F-4C73-A64D-14607CEE522F}"/>
              </a:ext>
            </a:extLst>
          </p:cNvPr>
          <p:cNvSpPr/>
          <p:nvPr/>
        </p:nvSpPr>
        <p:spPr>
          <a:xfrm>
            <a:off x="4337179" y="2795428"/>
            <a:ext cx="1420269" cy="7605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FCM</a:t>
            </a: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Push </a:t>
            </a:r>
            <a:r>
              <a:rPr lang="ko-KR" altLang="en-US" sz="900" b="1" dirty="0">
                <a:solidFill>
                  <a:schemeClr val="tx1"/>
                </a:solidFill>
              </a:rPr>
              <a:t>알림</a:t>
            </a:r>
          </a:p>
        </p:txBody>
      </p:sp>
    </p:spTree>
    <p:extLst>
      <p:ext uri="{BB962C8B-B14F-4D97-AF65-F5344CB8AC3E}">
        <p14:creationId xmlns:p14="http://schemas.microsoft.com/office/powerpoint/2010/main" val="40409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25;p23">
            <a:extLst>
              <a:ext uri="{FF2B5EF4-FFF2-40B4-BE49-F238E27FC236}">
                <a16:creationId xmlns:a16="http://schemas.microsoft.com/office/drawing/2014/main" id="{133D667B-0A20-574A-9E3D-5FBB61023B7F}"/>
              </a:ext>
            </a:extLst>
          </p:cNvPr>
          <p:cNvCxnSpPr>
            <a:cxnSpLocks/>
          </p:cNvCxnSpPr>
          <p:nvPr/>
        </p:nvCxnSpPr>
        <p:spPr>
          <a:xfrm>
            <a:off x="1511300" y="681859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26;p23">
            <a:extLst>
              <a:ext uri="{FF2B5EF4-FFF2-40B4-BE49-F238E27FC236}">
                <a16:creationId xmlns:a16="http://schemas.microsoft.com/office/drawing/2014/main" id="{664C8491-7C49-3C44-89CE-75D4303FB9BA}"/>
              </a:ext>
            </a:extLst>
          </p:cNvPr>
          <p:cNvSpPr txBox="1">
            <a:spLocks/>
          </p:cNvSpPr>
          <p:nvPr/>
        </p:nvSpPr>
        <p:spPr>
          <a:xfrm>
            <a:off x="2905759" y="95494"/>
            <a:ext cx="3420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시스템 설계 </a:t>
            </a:r>
            <a:r>
              <a:rPr lang="en-US" altLang="ko-KR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–</a:t>
            </a:r>
            <a:r>
              <a:rPr lang="ko-KR" altLang="en-US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Daily Report</a:t>
            </a:r>
            <a:endParaRPr lang="ko-KR" altLang="en-US" sz="2000" b="1" dirty="0">
              <a:solidFill>
                <a:schemeClr val="tx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9F274A8-4B42-4C96-B6CA-AEE8F5BD777D}"/>
              </a:ext>
            </a:extLst>
          </p:cNvPr>
          <p:cNvGrpSpPr/>
          <p:nvPr/>
        </p:nvGrpSpPr>
        <p:grpSpPr>
          <a:xfrm>
            <a:off x="1113569" y="3499550"/>
            <a:ext cx="7136780" cy="939195"/>
            <a:chOff x="4525488" y="862644"/>
            <a:chExt cx="3959672" cy="939195"/>
          </a:xfrm>
        </p:grpSpPr>
        <p:sp>
          <p:nvSpPr>
            <p:cNvPr id="61" name="Google Shape;513;p61">
              <a:extLst>
                <a:ext uri="{FF2B5EF4-FFF2-40B4-BE49-F238E27FC236}">
                  <a16:creationId xmlns:a16="http://schemas.microsoft.com/office/drawing/2014/main" id="{2C7CBACD-2007-4F78-9E6A-7801AA8DCD5A}"/>
                </a:ext>
              </a:extLst>
            </p:cNvPr>
            <p:cNvSpPr/>
            <p:nvPr/>
          </p:nvSpPr>
          <p:spPr>
            <a:xfrm>
              <a:off x="4525488" y="1117605"/>
              <a:ext cx="3959672" cy="684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관리자에게 </a:t>
              </a:r>
              <a:r>
                <a:rPr lang="ko-KR" altLang="en-US" dirty="0" err="1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시각화된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일일 보고서를 전송하기 위해 </a:t>
              </a:r>
              <a:r>
                <a:rPr lang="en-US" altLang="ko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Python 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라이브러리 활용</a:t>
              </a:r>
              <a:endParaRPr u="none" strike="noStrike" cap="none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endParaRPr>
            </a:p>
          </p:txBody>
        </p:sp>
        <p:sp>
          <p:nvSpPr>
            <p:cNvPr id="65" name="Google Shape;514;p61">
              <a:extLst>
                <a:ext uri="{FF2B5EF4-FFF2-40B4-BE49-F238E27FC236}">
                  <a16:creationId xmlns:a16="http://schemas.microsoft.com/office/drawing/2014/main" id="{2D3E5166-EF06-417A-8E78-ACA50E24AABE}"/>
                </a:ext>
              </a:extLst>
            </p:cNvPr>
            <p:cNvSpPr/>
            <p:nvPr/>
          </p:nvSpPr>
          <p:spPr>
            <a:xfrm>
              <a:off x="5925378" y="862644"/>
              <a:ext cx="1159891" cy="307736"/>
            </a:xfrm>
            <a:prstGeom prst="rect">
              <a:avLst/>
            </a:prstGeom>
            <a:solidFill>
              <a:srgbClr val="4372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u="none" strike="noStrike" cap="none" dirty="0" err="1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Daliy</a:t>
              </a:r>
              <a:r>
                <a:rPr lang="en-US" altLang="ko-KR" sz="1400" b="1" u="none" strike="noStrike" cap="none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 Report</a:t>
              </a:r>
              <a:endParaRPr sz="1400" b="1" u="none" strike="noStrike" cap="none" dirty="0">
                <a:solidFill>
                  <a:schemeClr val="l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sym typeface="Arial"/>
              </a:endParaRP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183C6AE9-A723-4AAC-9C04-B0B07353E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65" y="1184515"/>
            <a:ext cx="8549269" cy="19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5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B7193F3B-6429-4B87-9EF9-7A2002762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783" y="634714"/>
            <a:ext cx="2405007" cy="1330736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B7B9E35-1CCA-48D7-BD40-C040E93AE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07" y="628546"/>
            <a:ext cx="2514114" cy="133259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A5742B9-57EE-4523-86AB-968B2FC74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194" y="2325491"/>
            <a:ext cx="2020837" cy="2516306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D7A1DAAE-5B65-4CC3-94F6-86A610E17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13857" y="2898593"/>
            <a:ext cx="1011038" cy="1961415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DCC79BA1-B194-4E58-A79C-78D98558E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3549" y="2899383"/>
            <a:ext cx="1011038" cy="194241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B6B33F3E-BDC0-49A5-9F40-C370214A9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9931" y="2906144"/>
            <a:ext cx="2577712" cy="133303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3C2CC24-0400-4AFB-B344-FC35C50752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643" y="560495"/>
            <a:ext cx="2805027" cy="1506431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0E0EFA18-A82A-4C54-8ED1-2D216F39EB3C}"/>
              </a:ext>
            </a:extLst>
          </p:cNvPr>
          <p:cNvGrpSpPr/>
          <p:nvPr/>
        </p:nvGrpSpPr>
        <p:grpSpPr>
          <a:xfrm>
            <a:off x="412891" y="2011865"/>
            <a:ext cx="2879311" cy="493330"/>
            <a:chOff x="4525488" y="862644"/>
            <a:chExt cx="3959672" cy="939195"/>
          </a:xfrm>
        </p:grpSpPr>
        <p:sp>
          <p:nvSpPr>
            <p:cNvPr id="81" name="Google Shape;513;p61">
              <a:extLst>
                <a:ext uri="{FF2B5EF4-FFF2-40B4-BE49-F238E27FC236}">
                  <a16:creationId xmlns:a16="http://schemas.microsoft.com/office/drawing/2014/main" id="{DED7414B-DA80-426F-8B0D-3CBACFB59563}"/>
                </a:ext>
              </a:extLst>
            </p:cNvPr>
            <p:cNvSpPr/>
            <p:nvPr/>
          </p:nvSpPr>
          <p:spPr>
            <a:xfrm>
              <a:off x="4525488" y="1117605"/>
              <a:ext cx="3959672" cy="684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endParaRPr u="none" strike="noStrike" cap="none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endParaRPr>
            </a:p>
          </p:txBody>
        </p:sp>
        <p:sp>
          <p:nvSpPr>
            <p:cNvPr id="82" name="Google Shape;514;p61">
              <a:extLst>
                <a:ext uri="{FF2B5EF4-FFF2-40B4-BE49-F238E27FC236}">
                  <a16:creationId xmlns:a16="http://schemas.microsoft.com/office/drawing/2014/main" id="{241C8592-0BF8-49E3-9DC3-FF84AEB5E78C}"/>
                </a:ext>
              </a:extLst>
            </p:cNvPr>
            <p:cNvSpPr/>
            <p:nvPr/>
          </p:nvSpPr>
          <p:spPr>
            <a:xfrm>
              <a:off x="5925378" y="862644"/>
              <a:ext cx="1159891" cy="307736"/>
            </a:xfrm>
            <a:prstGeom prst="rect">
              <a:avLst/>
            </a:prstGeom>
            <a:solidFill>
              <a:srgbClr val="4372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u="none" strike="noStrike" cap="none" dirty="0" err="1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Daliy</a:t>
              </a:r>
              <a:r>
                <a:rPr lang="en-US" altLang="ko-KR" sz="1400" b="1" u="none" strike="noStrike" cap="none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 Report</a:t>
              </a:r>
              <a:endParaRPr sz="1400" b="1" u="none" strike="noStrike" cap="none" dirty="0">
                <a:solidFill>
                  <a:schemeClr val="l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sym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81828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A084CD2-87C6-404E-85DF-B6086BCA0D32}"/>
              </a:ext>
            </a:extLst>
          </p:cNvPr>
          <p:cNvCxnSpPr/>
          <p:nvPr/>
        </p:nvCxnSpPr>
        <p:spPr>
          <a:xfrm>
            <a:off x="595097" y="3483922"/>
            <a:ext cx="795380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011107-2921-A741-9D5B-C784BD270AE5}"/>
              </a:ext>
            </a:extLst>
          </p:cNvPr>
          <p:cNvSpPr/>
          <p:nvPr/>
        </p:nvSpPr>
        <p:spPr>
          <a:xfrm>
            <a:off x="3223956" y="670241"/>
            <a:ext cx="2661856" cy="558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Google Shape;126;p23">
            <a:extLst>
              <a:ext uri="{FF2B5EF4-FFF2-40B4-BE49-F238E27FC236}">
                <a16:creationId xmlns:a16="http://schemas.microsoft.com/office/drawing/2014/main" id="{2B68939E-6535-CB4E-8E01-65FCF8D0C211}"/>
              </a:ext>
            </a:extLst>
          </p:cNvPr>
          <p:cNvSpPr txBox="1">
            <a:spLocks/>
          </p:cNvSpPr>
          <p:nvPr/>
        </p:nvSpPr>
        <p:spPr>
          <a:xfrm>
            <a:off x="2227375" y="94512"/>
            <a:ext cx="4833182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2">
                    <a:lumMod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결론</a:t>
            </a:r>
            <a:r>
              <a:rPr lang="en-US" altLang="ko-KR" sz="2000" b="1" dirty="0">
                <a:solidFill>
                  <a:schemeClr val="tx2">
                    <a:lumMod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– </a:t>
            </a:r>
            <a:r>
              <a:rPr lang="ko-KR" altLang="en-US" sz="2000" b="1" dirty="0">
                <a:solidFill>
                  <a:schemeClr val="tx2">
                    <a:lumMod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기대효과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EC0FBA-4B34-914F-9DE2-941C12B8D8D4}"/>
              </a:ext>
            </a:extLst>
          </p:cNvPr>
          <p:cNvSpPr/>
          <p:nvPr/>
        </p:nvSpPr>
        <p:spPr>
          <a:xfrm>
            <a:off x="3376356" y="697138"/>
            <a:ext cx="2661856" cy="558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Google Shape;125;p23">
            <a:extLst>
              <a:ext uri="{FF2B5EF4-FFF2-40B4-BE49-F238E27FC236}">
                <a16:creationId xmlns:a16="http://schemas.microsoft.com/office/drawing/2014/main" id="{32A18D84-D8A9-B041-9AE8-B6B0CAC98584}"/>
              </a:ext>
            </a:extLst>
          </p:cNvPr>
          <p:cNvCxnSpPr>
            <a:cxnSpLocks/>
          </p:cNvCxnSpPr>
          <p:nvPr/>
        </p:nvCxnSpPr>
        <p:spPr>
          <a:xfrm>
            <a:off x="1511300" y="681859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58FCE0-01C7-584C-95AB-6739880E4DAA}"/>
              </a:ext>
            </a:extLst>
          </p:cNvPr>
          <p:cNvGrpSpPr/>
          <p:nvPr/>
        </p:nvGrpSpPr>
        <p:grpSpPr>
          <a:xfrm>
            <a:off x="857291" y="846724"/>
            <a:ext cx="4626405" cy="2624498"/>
            <a:chOff x="857291" y="846724"/>
            <a:chExt cx="4626405" cy="26244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F26AAC-527D-D64A-BD9E-F1D4362D7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924" t="318" r="27331" b="-318"/>
            <a:stretch/>
          </p:blipFill>
          <p:spPr>
            <a:xfrm>
              <a:off x="1511300" y="846724"/>
              <a:ext cx="3972396" cy="2624498"/>
            </a:xfrm>
            <a:prstGeom prst="rect">
              <a:avLst/>
            </a:prstGeom>
          </p:spPr>
        </p:pic>
        <p:sp>
          <p:nvSpPr>
            <p:cNvPr id="6" name="Google Shape;514;p61">
              <a:extLst>
                <a:ext uri="{FF2B5EF4-FFF2-40B4-BE49-F238E27FC236}">
                  <a16:creationId xmlns:a16="http://schemas.microsoft.com/office/drawing/2014/main" id="{61ABBCE5-4DF0-704C-863C-372B93D99CF9}"/>
                </a:ext>
              </a:extLst>
            </p:cNvPr>
            <p:cNvSpPr/>
            <p:nvPr/>
          </p:nvSpPr>
          <p:spPr>
            <a:xfrm>
              <a:off x="857291" y="1743119"/>
              <a:ext cx="801931" cy="307736"/>
            </a:xfrm>
            <a:prstGeom prst="rect">
              <a:avLst/>
            </a:prstGeom>
            <a:solidFill>
              <a:srgbClr val="4372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서비스</a:t>
              </a:r>
              <a:endParaRPr sz="1400" b="1" u="none" strike="noStrike" cap="none" dirty="0">
                <a:solidFill>
                  <a:schemeClr val="l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sym typeface="Arial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68D969-F291-A84F-92F8-53B2A6E96690}"/>
              </a:ext>
            </a:extLst>
          </p:cNvPr>
          <p:cNvGrpSpPr/>
          <p:nvPr/>
        </p:nvGrpSpPr>
        <p:grpSpPr>
          <a:xfrm>
            <a:off x="5700681" y="1022725"/>
            <a:ext cx="2658299" cy="2377459"/>
            <a:chOff x="5700681" y="1022725"/>
            <a:chExt cx="2658299" cy="2377459"/>
          </a:xfrm>
        </p:grpSpPr>
        <p:sp>
          <p:nvSpPr>
            <p:cNvPr id="8" name="Google Shape;126;p23">
              <a:extLst>
                <a:ext uri="{FF2B5EF4-FFF2-40B4-BE49-F238E27FC236}">
                  <a16:creationId xmlns:a16="http://schemas.microsoft.com/office/drawing/2014/main" id="{8CBA737B-1296-FE45-9FFA-F1514AEC48DE}"/>
                </a:ext>
              </a:extLst>
            </p:cNvPr>
            <p:cNvSpPr txBox="1">
              <a:spLocks/>
            </p:cNvSpPr>
            <p:nvPr/>
          </p:nvSpPr>
          <p:spPr>
            <a:xfrm>
              <a:off x="6287805" y="1022725"/>
              <a:ext cx="1868321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accent6">
                    <a:lumMod val="75000"/>
                  </a:schemeClr>
                </a:buClr>
                <a:buSzPct val="104000"/>
              </a:pPr>
              <a:r>
                <a:rPr lang="ko-KR" altLang="en-US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실시간 모니터링 알림과 일일 </a:t>
              </a:r>
              <a:r>
                <a:rPr lang="ko-KR" altLang="en-US" sz="1200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공기질</a:t>
              </a:r>
              <a:r>
                <a:rPr lang="ko-KR" altLang="en-US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 정보 파악을 통한 신속한 환경 개선</a:t>
              </a:r>
            </a:p>
          </p:txBody>
        </p:sp>
        <p:sp>
          <p:nvSpPr>
            <p:cNvPr id="10" name="Google Shape;126;p23">
              <a:extLst>
                <a:ext uri="{FF2B5EF4-FFF2-40B4-BE49-F238E27FC236}">
                  <a16:creationId xmlns:a16="http://schemas.microsoft.com/office/drawing/2014/main" id="{013FB5EB-DFFF-C849-9BB8-F0281CBA638D}"/>
                </a:ext>
              </a:extLst>
            </p:cNvPr>
            <p:cNvSpPr txBox="1">
              <a:spLocks/>
            </p:cNvSpPr>
            <p:nvPr/>
          </p:nvSpPr>
          <p:spPr>
            <a:xfrm>
              <a:off x="6325905" y="2076422"/>
              <a:ext cx="1868321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accent6">
                    <a:lumMod val="75000"/>
                  </a:schemeClr>
                </a:buClr>
                <a:buSzPct val="104000"/>
              </a:pPr>
              <a:r>
                <a:rPr lang="ko-KR" altLang="en-US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작업 중 실시간 알림으로 빠른 </a:t>
              </a:r>
              <a:r>
                <a:rPr lang="ko-KR" altLang="en-US" sz="1200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공기질</a:t>
              </a:r>
              <a:r>
                <a:rPr lang="ko-KR" altLang="en-US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 파악 및 조치</a:t>
              </a:r>
            </a:p>
          </p:txBody>
        </p:sp>
        <p:sp>
          <p:nvSpPr>
            <p:cNvPr id="11" name="Google Shape;126;p23">
              <a:extLst>
                <a:ext uri="{FF2B5EF4-FFF2-40B4-BE49-F238E27FC236}">
                  <a16:creationId xmlns:a16="http://schemas.microsoft.com/office/drawing/2014/main" id="{F8ED370A-01DA-D248-AAAD-E92A476D321C}"/>
                </a:ext>
              </a:extLst>
            </p:cNvPr>
            <p:cNvSpPr txBox="1">
              <a:spLocks/>
            </p:cNvSpPr>
            <p:nvPr/>
          </p:nvSpPr>
          <p:spPr>
            <a:xfrm>
              <a:off x="6332973" y="2822384"/>
              <a:ext cx="2026007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accent6">
                    <a:lumMod val="75000"/>
                  </a:schemeClr>
                </a:buClr>
                <a:buSzPct val="104000"/>
              </a:pPr>
              <a:r>
                <a:rPr lang="ko-KR" altLang="en-US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식당 이용 중 실시간 </a:t>
              </a:r>
              <a:r>
                <a:rPr lang="ko-KR" altLang="en-US" sz="1200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공기질</a:t>
              </a:r>
              <a:r>
                <a:rPr lang="ko-KR" altLang="en-US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 파악으로 이용 편의 증진</a:t>
              </a:r>
            </a:p>
          </p:txBody>
        </p:sp>
        <p:sp>
          <p:nvSpPr>
            <p:cNvPr id="12" name="아래쪽 화살표[D] 11">
              <a:extLst>
                <a:ext uri="{FF2B5EF4-FFF2-40B4-BE49-F238E27FC236}">
                  <a16:creationId xmlns:a16="http://schemas.microsoft.com/office/drawing/2014/main" id="{9F4EEFF6-7467-9B4A-BB3E-6F7E475B7557}"/>
                </a:ext>
              </a:extLst>
            </p:cNvPr>
            <p:cNvSpPr/>
            <p:nvPr/>
          </p:nvSpPr>
          <p:spPr>
            <a:xfrm rot="16200000">
              <a:off x="5826358" y="1039147"/>
              <a:ext cx="307735" cy="544955"/>
            </a:xfrm>
            <a:prstGeom prst="downArrow">
              <a:avLst>
                <a:gd name="adj1" fmla="val 50000"/>
                <a:gd name="adj2" fmla="val 7572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아래쪽 화살표[D] 12">
              <a:extLst>
                <a:ext uri="{FF2B5EF4-FFF2-40B4-BE49-F238E27FC236}">
                  <a16:creationId xmlns:a16="http://schemas.microsoft.com/office/drawing/2014/main" id="{A24C6812-F2D5-C543-A1AD-A28A098D82B4}"/>
                </a:ext>
              </a:extLst>
            </p:cNvPr>
            <p:cNvSpPr/>
            <p:nvPr/>
          </p:nvSpPr>
          <p:spPr>
            <a:xfrm rot="16200000">
              <a:off x="5819291" y="2092845"/>
              <a:ext cx="307735" cy="544955"/>
            </a:xfrm>
            <a:prstGeom prst="downArrow">
              <a:avLst>
                <a:gd name="adj1" fmla="val 50000"/>
                <a:gd name="adj2" fmla="val 7572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아래쪽 화살표[D] 13">
              <a:extLst>
                <a:ext uri="{FF2B5EF4-FFF2-40B4-BE49-F238E27FC236}">
                  <a16:creationId xmlns:a16="http://schemas.microsoft.com/office/drawing/2014/main" id="{4ECBE1D4-EAF7-EA46-8374-905922937774}"/>
                </a:ext>
              </a:extLst>
            </p:cNvPr>
            <p:cNvSpPr/>
            <p:nvPr/>
          </p:nvSpPr>
          <p:spPr>
            <a:xfrm rot="16200000">
              <a:off x="5826358" y="2838807"/>
              <a:ext cx="307735" cy="544955"/>
            </a:xfrm>
            <a:prstGeom prst="downArrow">
              <a:avLst>
                <a:gd name="adj1" fmla="val 50000"/>
                <a:gd name="adj2" fmla="val 7572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AE67E2-1377-E349-9C89-1C76FCDD1F88}"/>
              </a:ext>
            </a:extLst>
          </p:cNvPr>
          <p:cNvGrpSpPr/>
          <p:nvPr/>
        </p:nvGrpSpPr>
        <p:grpSpPr>
          <a:xfrm>
            <a:off x="5702652" y="3549510"/>
            <a:ext cx="2694428" cy="1263260"/>
            <a:chOff x="5702652" y="3549510"/>
            <a:chExt cx="2694428" cy="1263260"/>
          </a:xfrm>
        </p:grpSpPr>
        <p:sp>
          <p:nvSpPr>
            <p:cNvPr id="17" name="Google Shape;126;p23">
              <a:extLst>
                <a:ext uri="{FF2B5EF4-FFF2-40B4-BE49-F238E27FC236}">
                  <a16:creationId xmlns:a16="http://schemas.microsoft.com/office/drawing/2014/main" id="{757CF68C-CA9B-8546-80DF-6B9151587C02}"/>
                </a:ext>
              </a:extLst>
            </p:cNvPr>
            <p:cNvSpPr txBox="1">
              <a:spLocks/>
            </p:cNvSpPr>
            <p:nvPr/>
          </p:nvSpPr>
          <p:spPr>
            <a:xfrm>
              <a:off x="6325905" y="3549510"/>
              <a:ext cx="2071175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accent6">
                    <a:lumMod val="75000"/>
                  </a:schemeClr>
                </a:buClr>
                <a:buSzPct val="104000"/>
              </a:pPr>
              <a:r>
                <a:rPr lang="en" altLang="ko-KR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Docker</a:t>
              </a:r>
              <a:r>
                <a:rPr lang="ko-KR" altLang="en-US" sz="1200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를</a:t>
              </a:r>
              <a:r>
                <a:rPr lang="ko-KR" altLang="en-US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 통한 업데이트 및 확장 용이</a:t>
              </a:r>
            </a:p>
          </p:txBody>
        </p:sp>
        <p:sp>
          <p:nvSpPr>
            <p:cNvPr id="18" name="Google Shape;126;p23">
              <a:extLst>
                <a:ext uri="{FF2B5EF4-FFF2-40B4-BE49-F238E27FC236}">
                  <a16:creationId xmlns:a16="http://schemas.microsoft.com/office/drawing/2014/main" id="{E45C4AC2-0EF9-1740-A4D1-530F41FC19AD}"/>
                </a:ext>
              </a:extLst>
            </p:cNvPr>
            <p:cNvSpPr txBox="1">
              <a:spLocks/>
            </p:cNvSpPr>
            <p:nvPr/>
          </p:nvSpPr>
          <p:spPr>
            <a:xfrm>
              <a:off x="6325905" y="4234970"/>
              <a:ext cx="2026007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accent6">
                    <a:lumMod val="75000"/>
                  </a:schemeClr>
                </a:buClr>
                <a:buSzPct val="104000"/>
              </a:pPr>
              <a:r>
                <a:rPr lang="ko-KR" altLang="en-US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 작업 환경에 최적화 된 </a:t>
              </a:r>
              <a:r>
                <a:rPr lang="ko-KR" altLang="en-US" sz="1200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딥러닝</a:t>
              </a:r>
              <a:r>
                <a:rPr lang="ko-KR" altLang="en-US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 모델 적용 가능</a:t>
              </a:r>
            </a:p>
          </p:txBody>
        </p:sp>
        <p:sp>
          <p:nvSpPr>
            <p:cNvPr id="19" name="아래쪽 화살표[D] 18">
              <a:extLst>
                <a:ext uri="{FF2B5EF4-FFF2-40B4-BE49-F238E27FC236}">
                  <a16:creationId xmlns:a16="http://schemas.microsoft.com/office/drawing/2014/main" id="{7DE45816-19B2-8048-B90C-741F40EC889A}"/>
                </a:ext>
              </a:extLst>
            </p:cNvPr>
            <p:cNvSpPr/>
            <p:nvPr/>
          </p:nvSpPr>
          <p:spPr>
            <a:xfrm rot="16200000">
              <a:off x="5821262" y="3578696"/>
              <a:ext cx="307735" cy="544955"/>
            </a:xfrm>
            <a:prstGeom prst="downArrow">
              <a:avLst>
                <a:gd name="adj1" fmla="val 50000"/>
                <a:gd name="adj2" fmla="val 7572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아래쪽 화살표[D] 19">
              <a:extLst>
                <a:ext uri="{FF2B5EF4-FFF2-40B4-BE49-F238E27FC236}">
                  <a16:creationId xmlns:a16="http://schemas.microsoft.com/office/drawing/2014/main" id="{1B5FD11C-AB8D-AC4A-A2F7-99B9166BE4D9}"/>
                </a:ext>
              </a:extLst>
            </p:cNvPr>
            <p:cNvSpPr/>
            <p:nvPr/>
          </p:nvSpPr>
          <p:spPr>
            <a:xfrm rot="16200000">
              <a:off x="5821262" y="4251393"/>
              <a:ext cx="307735" cy="544955"/>
            </a:xfrm>
            <a:prstGeom prst="downArrow">
              <a:avLst>
                <a:gd name="adj1" fmla="val 50000"/>
                <a:gd name="adj2" fmla="val 7572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E5FE66-F7B2-3C4A-8FAF-513319635D30}"/>
              </a:ext>
            </a:extLst>
          </p:cNvPr>
          <p:cNvSpPr/>
          <p:nvPr/>
        </p:nvSpPr>
        <p:spPr>
          <a:xfrm>
            <a:off x="4473146" y="4284419"/>
            <a:ext cx="704335" cy="7522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E74F33D-69C2-EA43-801F-DE9B6C69C44D}"/>
              </a:ext>
            </a:extLst>
          </p:cNvPr>
          <p:cNvGrpSpPr/>
          <p:nvPr/>
        </p:nvGrpSpPr>
        <p:grpSpPr>
          <a:xfrm>
            <a:off x="857291" y="3544260"/>
            <a:ext cx="4354829" cy="1524000"/>
            <a:chOff x="857291" y="3544260"/>
            <a:chExt cx="4354829" cy="152400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6C5F55-C33D-B742-82EB-6477BC72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920" y="3544260"/>
              <a:ext cx="3632200" cy="1524000"/>
            </a:xfrm>
            <a:prstGeom prst="rect">
              <a:avLst/>
            </a:prstGeom>
          </p:spPr>
        </p:pic>
        <p:sp>
          <p:nvSpPr>
            <p:cNvPr id="15" name="Google Shape;514;p61">
              <a:extLst>
                <a:ext uri="{FF2B5EF4-FFF2-40B4-BE49-F238E27FC236}">
                  <a16:creationId xmlns:a16="http://schemas.microsoft.com/office/drawing/2014/main" id="{00CBB314-2D4E-E540-AFA8-95F26F894DF8}"/>
                </a:ext>
              </a:extLst>
            </p:cNvPr>
            <p:cNvSpPr/>
            <p:nvPr/>
          </p:nvSpPr>
          <p:spPr>
            <a:xfrm>
              <a:off x="857291" y="4214219"/>
              <a:ext cx="791005" cy="307736"/>
            </a:xfrm>
            <a:prstGeom prst="rect">
              <a:avLst/>
            </a:prstGeom>
            <a:solidFill>
              <a:srgbClr val="4372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운영</a:t>
              </a:r>
              <a:endParaRPr sz="1400" b="1" u="none" strike="noStrike" cap="none" dirty="0">
                <a:solidFill>
                  <a:schemeClr val="l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sym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59065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28">
            <a:extLst>
              <a:ext uri="{FF2B5EF4-FFF2-40B4-BE49-F238E27FC236}">
                <a16:creationId xmlns:a16="http://schemas.microsoft.com/office/drawing/2014/main" id="{B2E589BA-4874-4603-BF92-20D83168F5A1}"/>
              </a:ext>
            </a:extLst>
          </p:cNvPr>
          <p:cNvSpPr/>
          <p:nvPr/>
        </p:nvSpPr>
        <p:spPr>
          <a:xfrm>
            <a:off x="3086601" y="2479260"/>
            <a:ext cx="1647142" cy="2299106"/>
          </a:xfrm>
          <a:prstGeom prst="roundRect">
            <a:avLst>
              <a:gd name="adj" fmla="val 13931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rgbClr val="0C1B2E"/>
              </a:solidFill>
              <a:latin typeface="+mn-ea"/>
            </a:endParaRPr>
          </a:p>
        </p:txBody>
      </p:sp>
      <p:sp>
        <p:nvSpPr>
          <p:cNvPr id="70" name="모서리가 둥근 직사각형 28">
            <a:extLst>
              <a:ext uri="{FF2B5EF4-FFF2-40B4-BE49-F238E27FC236}">
                <a16:creationId xmlns:a16="http://schemas.microsoft.com/office/drawing/2014/main" id="{4C4CD7A2-08F3-465F-865B-7082AB02CB71}"/>
              </a:ext>
            </a:extLst>
          </p:cNvPr>
          <p:cNvSpPr/>
          <p:nvPr/>
        </p:nvSpPr>
        <p:spPr>
          <a:xfrm>
            <a:off x="5070659" y="2479260"/>
            <a:ext cx="1647142" cy="2299106"/>
          </a:xfrm>
          <a:prstGeom prst="roundRect">
            <a:avLst>
              <a:gd name="adj" fmla="val 13931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rgbClr val="0C1B2E"/>
              </a:solidFill>
              <a:latin typeface="+mn-ea"/>
            </a:endParaRPr>
          </a:p>
        </p:txBody>
      </p:sp>
      <p:sp>
        <p:nvSpPr>
          <p:cNvPr id="71" name="모서리가 둥근 직사각형 28">
            <a:extLst>
              <a:ext uri="{FF2B5EF4-FFF2-40B4-BE49-F238E27FC236}">
                <a16:creationId xmlns:a16="http://schemas.microsoft.com/office/drawing/2014/main" id="{CF3F3EC7-570B-40C7-B2E8-82A1A6A7228E}"/>
              </a:ext>
            </a:extLst>
          </p:cNvPr>
          <p:cNvSpPr/>
          <p:nvPr/>
        </p:nvSpPr>
        <p:spPr>
          <a:xfrm>
            <a:off x="7091665" y="2479260"/>
            <a:ext cx="1647142" cy="2299106"/>
          </a:xfrm>
          <a:prstGeom prst="roundRect">
            <a:avLst>
              <a:gd name="adj" fmla="val 13931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rgbClr val="0C1B2E"/>
              </a:solidFill>
              <a:latin typeface="+mn-ea"/>
            </a:endParaRPr>
          </a:p>
        </p:txBody>
      </p:sp>
      <p:sp>
        <p:nvSpPr>
          <p:cNvPr id="68" name="모서리가 둥근 직사각형 28">
            <a:extLst>
              <a:ext uri="{FF2B5EF4-FFF2-40B4-BE49-F238E27FC236}">
                <a16:creationId xmlns:a16="http://schemas.microsoft.com/office/drawing/2014/main" id="{D296A2CA-3DD6-4964-888B-48AA3EEE1F27}"/>
              </a:ext>
            </a:extLst>
          </p:cNvPr>
          <p:cNvSpPr/>
          <p:nvPr/>
        </p:nvSpPr>
        <p:spPr>
          <a:xfrm>
            <a:off x="1166138" y="2479260"/>
            <a:ext cx="1647142" cy="2299106"/>
          </a:xfrm>
          <a:prstGeom prst="roundRect">
            <a:avLst>
              <a:gd name="adj" fmla="val 13931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rgbClr val="0C1B2E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011107-2921-A741-9D5B-C784BD270AE5}"/>
              </a:ext>
            </a:extLst>
          </p:cNvPr>
          <p:cNvSpPr/>
          <p:nvPr/>
        </p:nvSpPr>
        <p:spPr>
          <a:xfrm>
            <a:off x="3223956" y="670241"/>
            <a:ext cx="2661856" cy="558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104020204" pitchFamily="34" charset="0"/>
            </a:endParaRPr>
          </a:p>
        </p:txBody>
      </p:sp>
      <p:sp>
        <p:nvSpPr>
          <p:cNvPr id="35" name="Google Shape;126;p23">
            <a:extLst>
              <a:ext uri="{FF2B5EF4-FFF2-40B4-BE49-F238E27FC236}">
                <a16:creationId xmlns:a16="http://schemas.microsoft.com/office/drawing/2014/main" id="{2B68939E-6535-CB4E-8E01-65FCF8D0C211}"/>
              </a:ext>
            </a:extLst>
          </p:cNvPr>
          <p:cNvSpPr txBox="1">
            <a:spLocks/>
          </p:cNvSpPr>
          <p:nvPr/>
        </p:nvSpPr>
        <p:spPr>
          <a:xfrm>
            <a:off x="2227375" y="94512"/>
            <a:ext cx="4833182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</a:t>
            </a:r>
            <a:r>
              <a:rPr lang="en-US" altLang="ko-KR" sz="2000" b="1" dirty="0">
                <a:solidFill>
                  <a:schemeClr val="tx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– </a:t>
            </a:r>
            <a:r>
              <a:rPr lang="ko-KR" altLang="en-US" sz="2000" b="1" dirty="0">
                <a:solidFill>
                  <a:schemeClr val="tx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한계점 및 미래 연구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EC0FBA-4B34-914F-9DE2-941C12B8D8D4}"/>
              </a:ext>
            </a:extLst>
          </p:cNvPr>
          <p:cNvSpPr/>
          <p:nvPr/>
        </p:nvSpPr>
        <p:spPr>
          <a:xfrm>
            <a:off x="3271819" y="-824920"/>
            <a:ext cx="2661856" cy="558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104020204" pitchFamily="34" charset="0"/>
            </a:endParaRPr>
          </a:p>
        </p:txBody>
      </p:sp>
      <p:cxnSp>
        <p:nvCxnSpPr>
          <p:cNvPr id="22" name="Google Shape;125;p23">
            <a:extLst>
              <a:ext uri="{FF2B5EF4-FFF2-40B4-BE49-F238E27FC236}">
                <a16:creationId xmlns:a16="http://schemas.microsoft.com/office/drawing/2014/main" id="{32A18D84-D8A9-B041-9AE8-B6B0CAC98584}"/>
              </a:ext>
            </a:extLst>
          </p:cNvPr>
          <p:cNvCxnSpPr>
            <a:cxnSpLocks/>
          </p:cNvCxnSpPr>
          <p:nvPr/>
        </p:nvCxnSpPr>
        <p:spPr>
          <a:xfrm>
            <a:off x="1511300" y="681859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668;p46">
            <a:extLst>
              <a:ext uri="{FF2B5EF4-FFF2-40B4-BE49-F238E27FC236}">
                <a16:creationId xmlns:a16="http://schemas.microsoft.com/office/drawing/2014/main" id="{006F4A3E-DD89-E940-A84C-66032EF47DD3}"/>
              </a:ext>
            </a:extLst>
          </p:cNvPr>
          <p:cNvSpPr/>
          <p:nvPr/>
        </p:nvSpPr>
        <p:spPr>
          <a:xfrm>
            <a:off x="1558948" y="-140803"/>
            <a:ext cx="1877284" cy="55444"/>
          </a:xfrm>
          <a:custGeom>
            <a:avLst/>
            <a:gdLst/>
            <a:ahLst/>
            <a:cxnLst/>
            <a:rect l="l" t="t" r="r" b="b"/>
            <a:pathLst>
              <a:path w="3808" h="173" extrusionOk="0">
                <a:moveTo>
                  <a:pt x="12" y="0"/>
                </a:moveTo>
                <a:cubicBezTo>
                  <a:pt x="12" y="25"/>
                  <a:pt x="25" y="50"/>
                  <a:pt x="12" y="74"/>
                </a:cubicBezTo>
                <a:cubicBezTo>
                  <a:pt x="25" y="111"/>
                  <a:pt x="12" y="148"/>
                  <a:pt x="0" y="173"/>
                </a:cubicBezTo>
                <a:lnTo>
                  <a:pt x="3807" y="173"/>
                </a:lnTo>
                <a:cubicBezTo>
                  <a:pt x="3795" y="148"/>
                  <a:pt x="3783" y="111"/>
                  <a:pt x="3783" y="74"/>
                </a:cubicBezTo>
                <a:cubicBezTo>
                  <a:pt x="3783" y="50"/>
                  <a:pt x="3795" y="25"/>
                  <a:pt x="3795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9" name="Google Shape;671;p46">
            <a:extLst>
              <a:ext uri="{FF2B5EF4-FFF2-40B4-BE49-F238E27FC236}">
                <a16:creationId xmlns:a16="http://schemas.microsoft.com/office/drawing/2014/main" id="{3E6E0DE7-4369-3F49-A6B6-072A88511B52}"/>
              </a:ext>
            </a:extLst>
          </p:cNvPr>
          <p:cNvSpPr/>
          <p:nvPr/>
        </p:nvSpPr>
        <p:spPr>
          <a:xfrm>
            <a:off x="3445540" y="-140804"/>
            <a:ext cx="1874135" cy="49768"/>
          </a:xfrm>
          <a:custGeom>
            <a:avLst/>
            <a:gdLst/>
            <a:ahLst/>
            <a:cxnLst/>
            <a:rect l="l" t="t" r="r" b="b"/>
            <a:pathLst>
              <a:path w="3771" h="173" extrusionOk="0">
                <a:moveTo>
                  <a:pt x="0" y="0"/>
                </a:moveTo>
                <a:cubicBezTo>
                  <a:pt x="13" y="25"/>
                  <a:pt x="13" y="50"/>
                  <a:pt x="13" y="74"/>
                </a:cubicBezTo>
                <a:cubicBezTo>
                  <a:pt x="13" y="111"/>
                  <a:pt x="13" y="148"/>
                  <a:pt x="0" y="173"/>
                </a:cubicBezTo>
                <a:lnTo>
                  <a:pt x="3771" y="173"/>
                </a:lnTo>
                <a:cubicBezTo>
                  <a:pt x="3759" y="148"/>
                  <a:pt x="3759" y="111"/>
                  <a:pt x="3759" y="74"/>
                </a:cubicBezTo>
                <a:cubicBezTo>
                  <a:pt x="3759" y="50"/>
                  <a:pt x="3759" y="25"/>
                  <a:pt x="3771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12" name="Google Shape;678;p46">
            <a:extLst>
              <a:ext uri="{FF2B5EF4-FFF2-40B4-BE49-F238E27FC236}">
                <a16:creationId xmlns:a16="http://schemas.microsoft.com/office/drawing/2014/main" id="{9F496A38-788B-E54E-A933-0E399DFF4756}"/>
              </a:ext>
            </a:extLst>
          </p:cNvPr>
          <p:cNvSpPr/>
          <p:nvPr/>
        </p:nvSpPr>
        <p:spPr>
          <a:xfrm>
            <a:off x="3375929" y="-168713"/>
            <a:ext cx="118534" cy="99832"/>
          </a:xfrm>
          <a:custGeom>
            <a:avLst/>
            <a:gdLst/>
            <a:ahLst/>
            <a:cxnLst/>
            <a:rect l="l" t="t" r="r" b="b"/>
            <a:pathLst>
              <a:path w="412" h="347" extrusionOk="0">
                <a:moveTo>
                  <a:pt x="227" y="0"/>
                </a:moveTo>
                <a:cubicBezTo>
                  <a:pt x="185" y="0"/>
                  <a:pt x="142" y="16"/>
                  <a:pt x="108" y="50"/>
                </a:cubicBezTo>
                <a:cubicBezTo>
                  <a:pt x="0" y="158"/>
                  <a:pt x="78" y="346"/>
                  <a:pt x="229" y="346"/>
                </a:cubicBezTo>
                <a:cubicBezTo>
                  <a:pt x="234" y="346"/>
                  <a:pt x="238" y="346"/>
                  <a:pt x="243" y="346"/>
                </a:cubicBezTo>
                <a:cubicBezTo>
                  <a:pt x="329" y="334"/>
                  <a:pt x="391" y="272"/>
                  <a:pt x="403" y="186"/>
                </a:cubicBezTo>
                <a:cubicBezTo>
                  <a:pt x="412" y="75"/>
                  <a:pt x="321" y="0"/>
                  <a:pt x="2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14" name="Google Shape;680;p46">
            <a:extLst>
              <a:ext uri="{FF2B5EF4-FFF2-40B4-BE49-F238E27FC236}">
                <a16:creationId xmlns:a16="http://schemas.microsoft.com/office/drawing/2014/main" id="{E87F94F3-976E-BA43-9632-10BBBAE0A101}"/>
              </a:ext>
            </a:extLst>
          </p:cNvPr>
          <p:cNvSpPr/>
          <p:nvPr/>
        </p:nvSpPr>
        <p:spPr>
          <a:xfrm>
            <a:off x="5245338" y="-168713"/>
            <a:ext cx="116231" cy="98967"/>
          </a:xfrm>
          <a:custGeom>
            <a:avLst/>
            <a:gdLst/>
            <a:ahLst/>
            <a:cxnLst/>
            <a:rect l="l" t="t" r="r" b="b"/>
            <a:pathLst>
              <a:path w="404" h="344" extrusionOk="0">
                <a:moveTo>
                  <a:pt x="223" y="1"/>
                </a:moveTo>
                <a:cubicBezTo>
                  <a:pt x="184" y="1"/>
                  <a:pt x="144" y="15"/>
                  <a:pt x="111" y="48"/>
                </a:cubicBezTo>
                <a:cubicBezTo>
                  <a:pt x="0" y="147"/>
                  <a:pt x="74" y="332"/>
                  <a:pt x="235" y="344"/>
                </a:cubicBezTo>
                <a:cubicBezTo>
                  <a:pt x="321" y="344"/>
                  <a:pt x="395" y="270"/>
                  <a:pt x="395" y="184"/>
                </a:cubicBezTo>
                <a:cubicBezTo>
                  <a:pt x="403" y="80"/>
                  <a:pt x="315" y="1"/>
                  <a:pt x="2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16" name="Google Shape;669;p46">
            <a:extLst>
              <a:ext uri="{FF2B5EF4-FFF2-40B4-BE49-F238E27FC236}">
                <a16:creationId xmlns:a16="http://schemas.microsoft.com/office/drawing/2014/main" id="{CF0AE891-A821-2C40-8333-F6CD307574A0}"/>
              </a:ext>
            </a:extLst>
          </p:cNvPr>
          <p:cNvSpPr/>
          <p:nvPr/>
        </p:nvSpPr>
        <p:spPr>
          <a:xfrm>
            <a:off x="409594" y="-140796"/>
            <a:ext cx="1236960" cy="48436"/>
          </a:xfrm>
          <a:custGeom>
            <a:avLst/>
            <a:gdLst/>
            <a:ahLst/>
            <a:cxnLst/>
            <a:rect l="l" t="t" r="r" b="b"/>
            <a:pathLst>
              <a:path w="3784" h="173" extrusionOk="0">
                <a:moveTo>
                  <a:pt x="13" y="0"/>
                </a:moveTo>
                <a:cubicBezTo>
                  <a:pt x="13" y="25"/>
                  <a:pt x="13" y="50"/>
                  <a:pt x="26" y="74"/>
                </a:cubicBezTo>
                <a:cubicBezTo>
                  <a:pt x="13" y="111"/>
                  <a:pt x="13" y="148"/>
                  <a:pt x="1" y="173"/>
                </a:cubicBezTo>
                <a:lnTo>
                  <a:pt x="3784" y="173"/>
                </a:lnTo>
                <a:cubicBezTo>
                  <a:pt x="3771" y="148"/>
                  <a:pt x="3771" y="111"/>
                  <a:pt x="3771" y="74"/>
                </a:cubicBezTo>
                <a:cubicBezTo>
                  <a:pt x="3771" y="50"/>
                  <a:pt x="3771" y="25"/>
                  <a:pt x="3784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28" name="Google Shape;668;p46">
            <a:extLst>
              <a:ext uri="{FF2B5EF4-FFF2-40B4-BE49-F238E27FC236}">
                <a16:creationId xmlns:a16="http://schemas.microsoft.com/office/drawing/2014/main" id="{B3DAE2AD-DFDA-7840-AF6E-B5946B92EB0F}"/>
              </a:ext>
            </a:extLst>
          </p:cNvPr>
          <p:cNvSpPr/>
          <p:nvPr/>
        </p:nvSpPr>
        <p:spPr>
          <a:xfrm>
            <a:off x="5319675" y="-142023"/>
            <a:ext cx="1940335" cy="45720"/>
          </a:xfrm>
          <a:custGeom>
            <a:avLst/>
            <a:gdLst/>
            <a:ahLst/>
            <a:cxnLst/>
            <a:rect l="l" t="t" r="r" b="b"/>
            <a:pathLst>
              <a:path w="3808" h="173" extrusionOk="0">
                <a:moveTo>
                  <a:pt x="12" y="0"/>
                </a:moveTo>
                <a:cubicBezTo>
                  <a:pt x="12" y="25"/>
                  <a:pt x="25" y="50"/>
                  <a:pt x="12" y="74"/>
                </a:cubicBezTo>
                <a:cubicBezTo>
                  <a:pt x="25" y="111"/>
                  <a:pt x="12" y="148"/>
                  <a:pt x="0" y="173"/>
                </a:cubicBezTo>
                <a:lnTo>
                  <a:pt x="3807" y="173"/>
                </a:lnTo>
                <a:cubicBezTo>
                  <a:pt x="3795" y="148"/>
                  <a:pt x="3783" y="111"/>
                  <a:pt x="3783" y="74"/>
                </a:cubicBezTo>
                <a:cubicBezTo>
                  <a:pt x="3783" y="50"/>
                  <a:pt x="3795" y="25"/>
                  <a:pt x="3795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29" name="Google Shape;678;p46">
            <a:extLst>
              <a:ext uri="{FF2B5EF4-FFF2-40B4-BE49-F238E27FC236}">
                <a16:creationId xmlns:a16="http://schemas.microsoft.com/office/drawing/2014/main" id="{9FBEB461-B5FE-3449-B4FE-1BB55A14C23D}"/>
              </a:ext>
            </a:extLst>
          </p:cNvPr>
          <p:cNvSpPr/>
          <p:nvPr/>
        </p:nvSpPr>
        <p:spPr>
          <a:xfrm>
            <a:off x="7253831" y="-173980"/>
            <a:ext cx="118534" cy="99832"/>
          </a:xfrm>
          <a:custGeom>
            <a:avLst/>
            <a:gdLst/>
            <a:ahLst/>
            <a:cxnLst/>
            <a:rect l="l" t="t" r="r" b="b"/>
            <a:pathLst>
              <a:path w="412" h="347" extrusionOk="0">
                <a:moveTo>
                  <a:pt x="227" y="0"/>
                </a:moveTo>
                <a:cubicBezTo>
                  <a:pt x="185" y="0"/>
                  <a:pt x="142" y="16"/>
                  <a:pt x="108" y="50"/>
                </a:cubicBezTo>
                <a:cubicBezTo>
                  <a:pt x="0" y="158"/>
                  <a:pt x="78" y="346"/>
                  <a:pt x="229" y="346"/>
                </a:cubicBezTo>
                <a:cubicBezTo>
                  <a:pt x="234" y="346"/>
                  <a:pt x="238" y="346"/>
                  <a:pt x="243" y="346"/>
                </a:cubicBezTo>
                <a:cubicBezTo>
                  <a:pt x="329" y="334"/>
                  <a:pt x="391" y="272"/>
                  <a:pt x="403" y="186"/>
                </a:cubicBezTo>
                <a:cubicBezTo>
                  <a:pt x="412" y="75"/>
                  <a:pt x="321" y="0"/>
                  <a:pt x="2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31" name="Google Shape;669;p46">
            <a:extLst>
              <a:ext uri="{FF2B5EF4-FFF2-40B4-BE49-F238E27FC236}">
                <a16:creationId xmlns:a16="http://schemas.microsoft.com/office/drawing/2014/main" id="{990E15E4-0B8A-A14A-8058-7F160165DE3E}"/>
              </a:ext>
            </a:extLst>
          </p:cNvPr>
          <p:cNvSpPr/>
          <p:nvPr/>
        </p:nvSpPr>
        <p:spPr>
          <a:xfrm>
            <a:off x="7213697" y="-142134"/>
            <a:ext cx="1300710" cy="45831"/>
          </a:xfrm>
          <a:custGeom>
            <a:avLst/>
            <a:gdLst/>
            <a:ahLst/>
            <a:cxnLst/>
            <a:rect l="l" t="t" r="r" b="b"/>
            <a:pathLst>
              <a:path w="3784" h="173" extrusionOk="0">
                <a:moveTo>
                  <a:pt x="13" y="0"/>
                </a:moveTo>
                <a:cubicBezTo>
                  <a:pt x="13" y="25"/>
                  <a:pt x="13" y="50"/>
                  <a:pt x="26" y="74"/>
                </a:cubicBezTo>
                <a:cubicBezTo>
                  <a:pt x="13" y="111"/>
                  <a:pt x="13" y="148"/>
                  <a:pt x="1" y="173"/>
                </a:cubicBezTo>
                <a:lnTo>
                  <a:pt x="3784" y="173"/>
                </a:lnTo>
                <a:cubicBezTo>
                  <a:pt x="3771" y="148"/>
                  <a:pt x="3771" y="111"/>
                  <a:pt x="3771" y="74"/>
                </a:cubicBezTo>
                <a:cubicBezTo>
                  <a:pt x="3771" y="50"/>
                  <a:pt x="3771" y="25"/>
                  <a:pt x="3784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13" name="Google Shape;679;p46">
            <a:extLst>
              <a:ext uri="{FF2B5EF4-FFF2-40B4-BE49-F238E27FC236}">
                <a16:creationId xmlns:a16="http://schemas.microsoft.com/office/drawing/2014/main" id="{DB39BA9A-BEA2-FF44-B0C6-14043F4BEEA4}"/>
              </a:ext>
            </a:extLst>
          </p:cNvPr>
          <p:cNvSpPr/>
          <p:nvPr/>
        </p:nvSpPr>
        <p:spPr>
          <a:xfrm>
            <a:off x="3343803" y="-211187"/>
            <a:ext cx="198800" cy="196210"/>
          </a:xfrm>
          <a:custGeom>
            <a:avLst/>
            <a:gdLst/>
            <a:ahLst/>
            <a:cxnLst/>
            <a:rect l="l" t="t" r="r" b="b"/>
            <a:pathLst>
              <a:path w="691" h="682" extrusionOk="0">
                <a:moveTo>
                  <a:pt x="342" y="160"/>
                </a:moveTo>
                <a:cubicBezTo>
                  <a:pt x="436" y="160"/>
                  <a:pt x="527" y="235"/>
                  <a:pt x="518" y="346"/>
                </a:cubicBezTo>
                <a:cubicBezTo>
                  <a:pt x="506" y="432"/>
                  <a:pt x="444" y="494"/>
                  <a:pt x="358" y="506"/>
                </a:cubicBezTo>
                <a:cubicBezTo>
                  <a:pt x="353" y="506"/>
                  <a:pt x="349" y="506"/>
                  <a:pt x="344" y="506"/>
                </a:cubicBezTo>
                <a:cubicBezTo>
                  <a:pt x="193" y="506"/>
                  <a:pt x="115" y="318"/>
                  <a:pt x="223" y="210"/>
                </a:cubicBezTo>
                <a:cubicBezTo>
                  <a:pt x="257" y="176"/>
                  <a:pt x="300" y="160"/>
                  <a:pt x="342" y="160"/>
                </a:cubicBezTo>
                <a:close/>
                <a:moveTo>
                  <a:pt x="321" y="1"/>
                </a:moveTo>
                <a:cubicBezTo>
                  <a:pt x="173" y="1"/>
                  <a:pt x="50" y="112"/>
                  <a:pt x="13" y="259"/>
                </a:cubicBezTo>
                <a:cubicBezTo>
                  <a:pt x="13" y="284"/>
                  <a:pt x="1" y="309"/>
                  <a:pt x="1" y="333"/>
                </a:cubicBezTo>
                <a:cubicBezTo>
                  <a:pt x="1" y="370"/>
                  <a:pt x="13" y="395"/>
                  <a:pt x="25" y="432"/>
                </a:cubicBezTo>
                <a:cubicBezTo>
                  <a:pt x="69" y="598"/>
                  <a:pt x="210" y="681"/>
                  <a:pt x="352" y="681"/>
                </a:cubicBezTo>
                <a:cubicBezTo>
                  <a:pt x="494" y="681"/>
                  <a:pt x="635" y="598"/>
                  <a:pt x="678" y="432"/>
                </a:cubicBezTo>
                <a:cubicBezTo>
                  <a:pt x="691" y="395"/>
                  <a:pt x="691" y="370"/>
                  <a:pt x="691" y="333"/>
                </a:cubicBezTo>
                <a:cubicBezTo>
                  <a:pt x="691" y="309"/>
                  <a:pt x="691" y="284"/>
                  <a:pt x="678" y="259"/>
                </a:cubicBezTo>
                <a:cubicBezTo>
                  <a:pt x="642" y="99"/>
                  <a:pt x="506" y="1"/>
                  <a:pt x="358" y="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10" name="Google Shape;676;p46">
            <a:extLst>
              <a:ext uri="{FF2B5EF4-FFF2-40B4-BE49-F238E27FC236}">
                <a16:creationId xmlns:a16="http://schemas.microsoft.com/office/drawing/2014/main" id="{F9B25141-E4D6-3948-9781-97EFF09696D4}"/>
              </a:ext>
            </a:extLst>
          </p:cNvPr>
          <p:cNvSpPr/>
          <p:nvPr/>
        </p:nvSpPr>
        <p:spPr>
          <a:xfrm>
            <a:off x="1421677" y="-158688"/>
            <a:ext cx="116231" cy="98967"/>
          </a:xfrm>
          <a:custGeom>
            <a:avLst/>
            <a:gdLst/>
            <a:ahLst/>
            <a:cxnLst/>
            <a:rect l="l" t="t" r="r" b="b"/>
            <a:pathLst>
              <a:path w="404" h="344" extrusionOk="0">
                <a:moveTo>
                  <a:pt x="233" y="1"/>
                </a:moveTo>
                <a:cubicBezTo>
                  <a:pt x="196" y="1"/>
                  <a:pt x="157" y="15"/>
                  <a:pt x="124" y="48"/>
                </a:cubicBezTo>
                <a:cubicBezTo>
                  <a:pt x="1" y="147"/>
                  <a:pt x="75" y="332"/>
                  <a:pt x="235" y="344"/>
                </a:cubicBezTo>
                <a:cubicBezTo>
                  <a:pt x="321" y="344"/>
                  <a:pt x="395" y="270"/>
                  <a:pt x="395" y="184"/>
                </a:cubicBezTo>
                <a:cubicBezTo>
                  <a:pt x="404" y="80"/>
                  <a:pt x="321" y="1"/>
                  <a:pt x="2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11" name="Google Shape;677;p46">
            <a:extLst>
              <a:ext uri="{FF2B5EF4-FFF2-40B4-BE49-F238E27FC236}">
                <a16:creationId xmlns:a16="http://schemas.microsoft.com/office/drawing/2014/main" id="{5B50EEC7-AE62-594D-A515-6B89878768B6}"/>
              </a:ext>
            </a:extLst>
          </p:cNvPr>
          <p:cNvSpPr/>
          <p:nvPr/>
        </p:nvSpPr>
        <p:spPr>
          <a:xfrm>
            <a:off x="1385683" y="-207307"/>
            <a:ext cx="198800" cy="196210"/>
          </a:xfrm>
          <a:custGeom>
            <a:avLst/>
            <a:gdLst/>
            <a:ahLst/>
            <a:cxnLst/>
            <a:rect l="l" t="t" r="r" b="b"/>
            <a:pathLst>
              <a:path w="691" h="682" extrusionOk="0">
                <a:moveTo>
                  <a:pt x="344" y="163"/>
                </a:moveTo>
                <a:cubicBezTo>
                  <a:pt x="432" y="163"/>
                  <a:pt x="515" y="242"/>
                  <a:pt x="506" y="346"/>
                </a:cubicBezTo>
                <a:cubicBezTo>
                  <a:pt x="506" y="432"/>
                  <a:pt x="432" y="506"/>
                  <a:pt x="346" y="506"/>
                </a:cubicBezTo>
                <a:cubicBezTo>
                  <a:pt x="186" y="494"/>
                  <a:pt x="112" y="309"/>
                  <a:pt x="235" y="210"/>
                </a:cubicBezTo>
                <a:cubicBezTo>
                  <a:pt x="268" y="177"/>
                  <a:pt x="307" y="163"/>
                  <a:pt x="344" y="163"/>
                </a:cubicBezTo>
                <a:close/>
                <a:moveTo>
                  <a:pt x="321" y="1"/>
                </a:moveTo>
                <a:cubicBezTo>
                  <a:pt x="173" y="1"/>
                  <a:pt x="38" y="112"/>
                  <a:pt x="13" y="259"/>
                </a:cubicBezTo>
                <a:cubicBezTo>
                  <a:pt x="1" y="284"/>
                  <a:pt x="1" y="309"/>
                  <a:pt x="1" y="333"/>
                </a:cubicBezTo>
                <a:cubicBezTo>
                  <a:pt x="1" y="370"/>
                  <a:pt x="1" y="407"/>
                  <a:pt x="13" y="432"/>
                </a:cubicBezTo>
                <a:cubicBezTo>
                  <a:pt x="56" y="598"/>
                  <a:pt x="198" y="681"/>
                  <a:pt x="340" y="681"/>
                </a:cubicBezTo>
                <a:cubicBezTo>
                  <a:pt x="481" y="681"/>
                  <a:pt x="623" y="598"/>
                  <a:pt x="666" y="432"/>
                </a:cubicBezTo>
                <a:cubicBezTo>
                  <a:pt x="678" y="407"/>
                  <a:pt x="691" y="370"/>
                  <a:pt x="691" y="333"/>
                </a:cubicBezTo>
                <a:cubicBezTo>
                  <a:pt x="691" y="309"/>
                  <a:pt x="678" y="284"/>
                  <a:pt x="678" y="259"/>
                </a:cubicBezTo>
                <a:cubicBezTo>
                  <a:pt x="642" y="112"/>
                  <a:pt x="506" y="1"/>
                  <a:pt x="35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15" name="Google Shape;681;p46">
            <a:extLst>
              <a:ext uri="{FF2B5EF4-FFF2-40B4-BE49-F238E27FC236}">
                <a16:creationId xmlns:a16="http://schemas.microsoft.com/office/drawing/2014/main" id="{49B9F56A-F562-FA4A-B754-12649A25F24A}"/>
              </a:ext>
            </a:extLst>
          </p:cNvPr>
          <p:cNvSpPr/>
          <p:nvPr/>
        </p:nvSpPr>
        <p:spPr>
          <a:xfrm>
            <a:off x="5242673" y="-215318"/>
            <a:ext cx="198800" cy="196210"/>
          </a:xfrm>
          <a:custGeom>
            <a:avLst/>
            <a:gdLst/>
            <a:ahLst/>
            <a:cxnLst/>
            <a:rect l="l" t="t" r="r" b="b"/>
            <a:pathLst>
              <a:path w="691" h="682" extrusionOk="0">
                <a:moveTo>
                  <a:pt x="334" y="163"/>
                </a:moveTo>
                <a:cubicBezTo>
                  <a:pt x="426" y="163"/>
                  <a:pt x="514" y="242"/>
                  <a:pt x="506" y="346"/>
                </a:cubicBezTo>
                <a:cubicBezTo>
                  <a:pt x="506" y="432"/>
                  <a:pt x="432" y="506"/>
                  <a:pt x="346" y="506"/>
                </a:cubicBezTo>
                <a:cubicBezTo>
                  <a:pt x="185" y="494"/>
                  <a:pt x="111" y="309"/>
                  <a:pt x="222" y="210"/>
                </a:cubicBezTo>
                <a:cubicBezTo>
                  <a:pt x="255" y="177"/>
                  <a:pt x="295" y="163"/>
                  <a:pt x="334" y="163"/>
                </a:cubicBezTo>
                <a:close/>
                <a:moveTo>
                  <a:pt x="321" y="1"/>
                </a:moveTo>
                <a:cubicBezTo>
                  <a:pt x="173" y="1"/>
                  <a:pt x="37" y="112"/>
                  <a:pt x="13" y="259"/>
                </a:cubicBezTo>
                <a:cubicBezTo>
                  <a:pt x="1" y="284"/>
                  <a:pt x="1" y="309"/>
                  <a:pt x="1" y="333"/>
                </a:cubicBezTo>
                <a:cubicBezTo>
                  <a:pt x="1" y="370"/>
                  <a:pt x="1" y="407"/>
                  <a:pt x="13" y="432"/>
                </a:cubicBezTo>
                <a:cubicBezTo>
                  <a:pt x="56" y="598"/>
                  <a:pt x="198" y="681"/>
                  <a:pt x="339" y="681"/>
                </a:cubicBezTo>
                <a:cubicBezTo>
                  <a:pt x="481" y="681"/>
                  <a:pt x="623" y="598"/>
                  <a:pt x="666" y="432"/>
                </a:cubicBezTo>
                <a:cubicBezTo>
                  <a:pt x="678" y="407"/>
                  <a:pt x="678" y="370"/>
                  <a:pt x="691" y="333"/>
                </a:cubicBezTo>
                <a:cubicBezTo>
                  <a:pt x="678" y="309"/>
                  <a:pt x="678" y="284"/>
                  <a:pt x="678" y="259"/>
                </a:cubicBezTo>
                <a:cubicBezTo>
                  <a:pt x="641" y="112"/>
                  <a:pt x="506" y="1"/>
                  <a:pt x="35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30" name="Google Shape;679;p46">
            <a:extLst>
              <a:ext uri="{FF2B5EF4-FFF2-40B4-BE49-F238E27FC236}">
                <a16:creationId xmlns:a16="http://schemas.microsoft.com/office/drawing/2014/main" id="{63155612-02A0-2C47-ABA4-37762246CFEF}"/>
              </a:ext>
            </a:extLst>
          </p:cNvPr>
          <p:cNvSpPr/>
          <p:nvPr/>
        </p:nvSpPr>
        <p:spPr>
          <a:xfrm>
            <a:off x="7213697" y="-215318"/>
            <a:ext cx="198800" cy="196210"/>
          </a:xfrm>
          <a:custGeom>
            <a:avLst/>
            <a:gdLst/>
            <a:ahLst/>
            <a:cxnLst/>
            <a:rect l="l" t="t" r="r" b="b"/>
            <a:pathLst>
              <a:path w="691" h="682" extrusionOk="0">
                <a:moveTo>
                  <a:pt x="342" y="160"/>
                </a:moveTo>
                <a:cubicBezTo>
                  <a:pt x="436" y="160"/>
                  <a:pt x="527" y="235"/>
                  <a:pt x="518" y="346"/>
                </a:cubicBezTo>
                <a:cubicBezTo>
                  <a:pt x="506" y="432"/>
                  <a:pt x="444" y="494"/>
                  <a:pt x="358" y="506"/>
                </a:cubicBezTo>
                <a:cubicBezTo>
                  <a:pt x="353" y="506"/>
                  <a:pt x="349" y="506"/>
                  <a:pt x="344" y="506"/>
                </a:cubicBezTo>
                <a:cubicBezTo>
                  <a:pt x="193" y="506"/>
                  <a:pt x="115" y="318"/>
                  <a:pt x="223" y="210"/>
                </a:cubicBezTo>
                <a:cubicBezTo>
                  <a:pt x="257" y="176"/>
                  <a:pt x="300" y="160"/>
                  <a:pt x="342" y="160"/>
                </a:cubicBezTo>
                <a:close/>
                <a:moveTo>
                  <a:pt x="321" y="1"/>
                </a:moveTo>
                <a:cubicBezTo>
                  <a:pt x="173" y="1"/>
                  <a:pt x="50" y="112"/>
                  <a:pt x="13" y="259"/>
                </a:cubicBezTo>
                <a:cubicBezTo>
                  <a:pt x="13" y="284"/>
                  <a:pt x="1" y="309"/>
                  <a:pt x="1" y="333"/>
                </a:cubicBezTo>
                <a:cubicBezTo>
                  <a:pt x="1" y="370"/>
                  <a:pt x="13" y="395"/>
                  <a:pt x="25" y="432"/>
                </a:cubicBezTo>
                <a:cubicBezTo>
                  <a:pt x="69" y="598"/>
                  <a:pt x="210" y="681"/>
                  <a:pt x="352" y="681"/>
                </a:cubicBezTo>
                <a:cubicBezTo>
                  <a:pt x="494" y="681"/>
                  <a:pt x="635" y="598"/>
                  <a:pt x="678" y="432"/>
                </a:cubicBezTo>
                <a:cubicBezTo>
                  <a:pt x="691" y="395"/>
                  <a:pt x="691" y="370"/>
                  <a:pt x="691" y="333"/>
                </a:cubicBezTo>
                <a:cubicBezTo>
                  <a:pt x="691" y="309"/>
                  <a:pt x="691" y="284"/>
                  <a:pt x="678" y="259"/>
                </a:cubicBezTo>
                <a:cubicBezTo>
                  <a:pt x="642" y="99"/>
                  <a:pt x="506" y="1"/>
                  <a:pt x="358" y="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41" name="Google Shape;678;p46">
            <a:extLst>
              <a:ext uri="{FF2B5EF4-FFF2-40B4-BE49-F238E27FC236}">
                <a16:creationId xmlns:a16="http://schemas.microsoft.com/office/drawing/2014/main" id="{5DF50C95-5F63-6D4E-8277-397F5D361C61}"/>
              </a:ext>
            </a:extLst>
          </p:cNvPr>
          <p:cNvSpPr/>
          <p:nvPr/>
        </p:nvSpPr>
        <p:spPr>
          <a:xfrm>
            <a:off x="5276968" y="-168713"/>
            <a:ext cx="118534" cy="99832"/>
          </a:xfrm>
          <a:custGeom>
            <a:avLst/>
            <a:gdLst/>
            <a:ahLst/>
            <a:cxnLst/>
            <a:rect l="l" t="t" r="r" b="b"/>
            <a:pathLst>
              <a:path w="412" h="347" extrusionOk="0">
                <a:moveTo>
                  <a:pt x="227" y="0"/>
                </a:moveTo>
                <a:cubicBezTo>
                  <a:pt x="185" y="0"/>
                  <a:pt x="142" y="16"/>
                  <a:pt x="108" y="50"/>
                </a:cubicBezTo>
                <a:cubicBezTo>
                  <a:pt x="0" y="158"/>
                  <a:pt x="78" y="346"/>
                  <a:pt x="229" y="346"/>
                </a:cubicBezTo>
                <a:cubicBezTo>
                  <a:pt x="234" y="346"/>
                  <a:pt x="238" y="346"/>
                  <a:pt x="243" y="346"/>
                </a:cubicBezTo>
                <a:cubicBezTo>
                  <a:pt x="329" y="334"/>
                  <a:pt x="391" y="272"/>
                  <a:pt x="403" y="186"/>
                </a:cubicBezTo>
                <a:cubicBezTo>
                  <a:pt x="412" y="75"/>
                  <a:pt x="321" y="0"/>
                  <a:pt x="2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42" name="Google Shape;678;p46">
            <a:extLst>
              <a:ext uri="{FF2B5EF4-FFF2-40B4-BE49-F238E27FC236}">
                <a16:creationId xmlns:a16="http://schemas.microsoft.com/office/drawing/2014/main" id="{3D7999D0-B2C7-444F-BEE9-184E68236F40}"/>
              </a:ext>
            </a:extLst>
          </p:cNvPr>
          <p:cNvSpPr/>
          <p:nvPr/>
        </p:nvSpPr>
        <p:spPr>
          <a:xfrm>
            <a:off x="7247195" y="-168993"/>
            <a:ext cx="118534" cy="99832"/>
          </a:xfrm>
          <a:custGeom>
            <a:avLst/>
            <a:gdLst/>
            <a:ahLst/>
            <a:cxnLst/>
            <a:rect l="l" t="t" r="r" b="b"/>
            <a:pathLst>
              <a:path w="412" h="347" extrusionOk="0">
                <a:moveTo>
                  <a:pt x="227" y="0"/>
                </a:moveTo>
                <a:cubicBezTo>
                  <a:pt x="185" y="0"/>
                  <a:pt x="142" y="16"/>
                  <a:pt x="108" y="50"/>
                </a:cubicBezTo>
                <a:cubicBezTo>
                  <a:pt x="0" y="158"/>
                  <a:pt x="78" y="346"/>
                  <a:pt x="229" y="346"/>
                </a:cubicBezTo>
                <a:cubicBezTo>
                  <a:pt x="234" y="346"/>
                  <a:pt x="238" y="346"/>
                  <a:pt x="243" y="346"/>
                </a:cubicBezTo>
                <a:cubicBezTo>
                  <a:pt x="329" y="334"/>
                  <a:pt x="391" y="272"/>
                  <a:pt x="403" y="186"/>
                </a:cubicBezTo>
                <a:cubicBezTo>
                  <a:pt x="412" y="75"/>
                  <a:pt x="321" y="0"/>
                  <a:pt x="2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C70F03-9BF7-A94A-968A-4C0FC06EA65B}"/>
              </a:ext>
            </a:extLst>
          </p:cNvPr>
          <p:cNvGrpSpPr/>
          <p:nvPr/>
        </p:nvGrpSpPr>
        <p:grpSpPr>
          <a:xfrm>
            <a:off x="1252456" y="-732886"/>
            <a:ext cx="460347" cy="558952"/>
            <a:chOff x="1917380" y="1002702"/>
            <a:chExt cx="521003" cy="632601"/>
          </a:xfrm>
        </p:grpSpPr>
        <p:sp>
          <p:nvSpPr>
            <p:cNvPr id="18" name="Google Shape;672;p46">
              <a:extLst>
                <a:ext uri="{FF2B5EF4-FFF2-40B4-BE49-F238E27FC236}">
                  <a16:creationId xmlns:a16="http://schemas.microsoft.com/office/drawing/2014/main" id="{A559EF61-D59F-BD42-8DD8-59EF1CCD181A}"/>
                </a:ext>
              </a:extLst>
            </p:cNvPr>
            <p:cNvSpPr/>
            <p:nvPr/>
          </p:nvSpPr>
          <p:spPr>
            <a:xfrm>
              <a:off x="1951101" y="1002702"/>
              <a:ext cx="487282" cy="632601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19" name="Google Shape;126;p23">
              <a:extLst>
                <a:ext uri="{FF2B5EF4-FFF2-40B4-BE49-F238E27FC236}">
                  <a16:creationId xmlns:a16="http://schemas.microsoft.com/office/drawing/2014/main" id="{8C9CC8DD-D3DB-F14D-A464-81D84C3F16E6}"/>
                </a:ext>
              </a:extLst>
            </p:cNvPr>
            <p:cNvSpPr txBox="1">
              <a:spLocks/>
            </p:cNvSpPr>
            <p:nvPr/>
          </p:nvSpPr>
          <p:spPr>
            <a:xfrm>
              <a:off x="1917380" y="1037302"/>
              <a:ext cx="502321" cy="40633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b="1" dirty="0">
                  <a:solidFill>
                    <a:schemeClr val="tx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2000" b="1" dirty="0">
                <a:solidFill>
                  <a:schemeClr val="tx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E53AB95B-2ACB-ED4F-9D93-9A46C0408CE4}"/>
              </a:ext>
            </a:extLst>
          </p:cNvPr>
          <p:cNvSpPr/>
          <p:nvPr/>
        </p:nvSpPr>
        <p:spPr>
          <a:xfrm>
            <a:off x="1411790" y="2603590"/>
            <a:ext cx="1079999" cy="907567"/>
          </a:xfrm>
          <a:prstGeom prst="roundRect">
            <a:avLst>
              <a:gd name="adj" fmla="val 6408"/>
            </a:avLst>
          </a:prstGeom>
          <a:blipFill dpi="0" rotWithShape="1">
            <a:blip r:embed="rId4"/>
            <a:srcRect/>
            <a:stretch>
              <a:fillRect l="-9000" t="-17000" r="-5000" b="-1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>
              <a:latin typeface="Abadi" panose="020B06040201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B9BD77-79F5-8844-B85E-C3CFA7C3F534}"/>
              </a:ext>
            </a:extLst>
          </p:cNvPr>
          <p:cNvGrpSpPr/>
          <p:nvPr/>
        </p:nvGrpSpPr>
        <p:grpSpPr>
          <a:xfrm>
            <a:off x="3232414" y="-732376"/>
            <a:ext cx="444081" cy="566460"/>
            <a:chOff x="4319687" y="994205"/>
            <a:chExt cx="502594" cy="641098"/>
          </a:xfrm>
        </p:grpSpPr>
        <p:sp>
          <p:nvSpPr>
            <p:cNvPr id="21" name="Google Shape;673;p46">
              <a:extLst>
                <a:ext uri="{FF2B5EF4-FFF2-40B4-BE49-F238E27FC236}">
                  <a16:creationId xmlns:a16="http://schemas.microsoft.com/office/drawing/2014/main" id="{8C7F47C9-4A64-5B4C-BAC5-00C6F0163B5E}"/>
                </a:ext>
              </a:extLst>
            </p:cNvPr>
            <p:cNvSpPr/>
            <p:nvPr/>
          </p:nvSpPr>
          <p:spPr>
            <a:xfrm>
              <a:off x="4319687" y="994205"/>
              <a:ext cx="493702" cy="641098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3" name="Google Shape;126;p23">
              <a:extLst>
                <a:ext uri="{FF2B5EF4-FFF2-40B4-BE49-F238E27FC236}">
                  <a16:creationId xmlns:a16="http://schemas.microsoft.com/office/drawing/2014/main" id="{5A03406F-CF44-5943-9FF5-39C7C8B5E271}"/>
                </a:ext>
              </a:extLst>
            </p:cNvPr>
            <p:cNvSpPr txBox="1">
              <a:spLocks/>
            </p:cNvSpPr>
            <p:nvPr/>
          </p:nvSpPr>
          <p:spPr>
            <a:xfrm>
              <a:off x="4319960" y="1037301"/>
              <a:ext cx="502321" cy="40633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b="1" dirty="0">
                  <a:solidFill>
                    <a:schemeClr val="tx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2000" b="1" dirty="0">
                <a:solidFill>
                  <a:schemeClr val="tx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96844BBF-DA60-514D-9BF1-D67D78BCBB74}"/>
              </a:ext>
            </a:extLst>
          </p:cNvPr>
          <p:cNvSpPr/>
          <p:nvPr/>
        </p:nvSpPr>
        <p:spPr>
          <a:xfrm>
            <a:off x="3401970" y="2673165"/>
            <a:ext cx="1079999" cy="907567"/>
          </a:xfrm>
          <a:prstGeom prst="roundRect">
            <a:avLst>
              <a:gd name="adj" fmla="val 6408"/>
            </a:avLst>
          </a:prstGeom>
          <a:blipFill>
            <a:blip r:embed="rId5"/>
            <a:stretch>
              <a:fillRect l="-5997" r="-11997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>
              <a:latin typeface="Abadi" panose="020B0604020104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431E86-D8BB-9247-A409-D7115911356A}"/>
              </a:ext>
            </a:extLst>
          </p:cNvPr>
          <p:cNvGrpSpPr/>
          <p:nvPr/>
        </p:nvGrpSpPr>
        <p:grpSpPr>
          <a:xfrm>
            <a:off x="5123574" y="-726899"/>
            <a:ext cx="443840" cy="558952"/>
            <a:chOff x="6706637" y="1002707"/>
            <a:chExt cx="502321" cy="632601"/>
          </a:xfrm>
        </p:grpSpPr>
        <p:sp>
          <p:nvSpPr>
            <p:cNvPr id="25" name="Google Shape;674;p46">
              <a:extLst>
                <a:ext uri="{FF2B5EF4-FFF2-40B4-BE49-F238E27FC236}">
                  <a16:creationId xmlns:a16="http://schemas.microsoft.com/office/drawing/2014/main" id="{318ABEDD-214A-B145-BD89-2DDA543C406E}"/>
                </a:ext>
              </a:extLst>
            </p:cNvPr>
            <p:cNvSpPr/>
            <p:nvPr/>
          </p:nvSpPr>
          <p:spPr>
            <a:xfrm>
              <a:off x="6713375" y="1002707"/>
              <a:ext cx="488846" cy="632601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6" name="Google Shape;126;p23">
              <a:extLst>
                <a:ext uri="{FF2B5EF4-FFF2-40B4-BE49-F238E27FC236}">
                  <a16:creationId xmlns:a16="http://schemas.microsoft.com/office/drawing/2014/main" id="{CBBD7888-5A1C-9D4E-B1D0-B7DEA603F3EA}"/>
                </a:ext>
              </a:extLst>
            </p:cNvPr>
            <p:cNvSpPr txBox="1">
              <a:spLocks/>
            </p:cNvSpPr>
            <p:nvPr/>
          </p:nvSpPr>
          <p:spPr>
            <a:xfrm>
              <a:off x="6706637" y="1025543"/>
              <a:ext cx="502321" cy="40633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b="1" dirty="0">
                  <a:solidFill>
                    <a:schemeClr val="tx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2000" b="1" dirty="0">
                <a:solidFill>
                  <a:schemeClr val="tx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9ECFE7-D03D-6446-A295-446160E6BDDA}"/>
              </a:ext>
            </a:extLst>
          </p:cNvPr>
          <p:cNvGrpSpPr/>
          <p:nvPr/>
        </p:nvGrpSpPr>
        <p:grpSpPr>
          <a:xfrm>
            <a:off x="7091665" y="-735117"/>
            <a:ext cx="445922" cy="566460"/>
            <a:chOff x="4308711" y="994205"/>
            <a:chExt cx="504678" cy="641098"/>
          </a:xfrm>
        </p:grpSpPr>
        <p:sp>
          <p:nvSpPr>
            <p:cNvPr id="34" name="Google Shape;673;p46">
              <a:extLst>
                <a:ext uri="{FF2B5EF4-FFF2-40B4-BE49-F238E27FC236}">
                  <a16:creationId xmlns:a16="http://schemas.microsoft.com/office/drawing/2014/main" id="{18006481-08F2-2242-A888-B7779DC2CABC}"/>
                </a:ext>
              </a:extLst>
            </p:cNvPr>
            <p:cNvSpPr/>
            <p:nvPr/>
          </p:nvSpPr>
          <p:spPr>
            <a:xfrm>
              <a:off x="4319687" y="994205"/>
              <a:ext cx="493702" cy="641098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36" name="Google Shape;126;p23">
              <a:extLst>
                <a:ext uri="{FF2B5EF4-FFF2-40B4-BE49-F238E27FC236}">
                  <a16:creationId xmlns:a16="http://schemas.microsoft.com/office/drawing/2014/main" id="{92C0D199-E672-8246-A614-00FF2C940206}"/>
                </a:ext>
              </a:extLst>
            </p:cNvPr>
            <p:cNvSpPr txBox="1">
              <a:spLocks/>
            </p:cNvSpPr>
            <p:nvPr/>
          </p:nvSpPr>
          <p:spPr>
            <a:xfrm>
              <a:off x="4308711" y="1037301"/>
              <a:ext cx="502321" cy="40633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b="1" dirty="0">
                  <a:solidFill>
                    <a:schemeClr val="tx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lang="ko-KR" altLang="en-US" sz="2000" b="1" dirty="0">
                <a:solidFill>
                  <a:schemeClr val="tx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0" name="모서리가 둥근 직사각형 28">
            <a:extLst>
              <a:ext uri="{FF2B5EF4-FFF2-40B4-BE49-F238E27FC236}">
                <a16:creationId xmlns:a16="http://schemas.microsoft.com/office/drawing/2014/main" id="{81F493A9-3ADC-4792-A54D-D0B55C2124A7}"/>
              </a:ext>
            </a:extLst>
          </p:cNvPr>
          <p:cNvSpPr/>
          <p:nvPr/>
        </p:nvSpPr>
        <p:spPr>
          <a:xfrm>
            <a:off x="1165069" y="907553"/>
            <a:ext cx="1647142" cy="950537"/>
          </a:xfrm>
          <a:prstGeom prst="roundRect">
            <a:avLst>
              <a:gd name="adj" fmla="val 13931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rgbClr val="0C1B2E"/>
              </a:solidFill>
              <a:latin typeface="+mn-ea"/>
            </a:endParaRPr>
          </a:p>
        </p:txBody>
      </p:sp>
      <p:sp>
        <p:nvSpPr>
          <p:cNvPr id="65" name="모서리가 둥근 직사각형 28">
            <a:extLst>
              <a:ext uri="{FF2B5EF4-FFF2-40B4-BE49-F238E27FC236}">
                <a16:creationId xmlns:a16="http://schemas.microsoft.com/office/drawing/2014/main" id="{E73646F7-71AF-488A-AC98-C01210BCC6A5}"/>
              </a:ext>
            </a:extLst>
          </p:cNvPr>
          <p:cNvSpPr/>
          <p:nvPr/>
        </p:nvSpPr>
        <p:spPr>
          <a:xfrm>
            <a:off x="3117864" y="918522"/>
            <a:ext cx="1647142" cy="950537"/>
          </a:xfrm>
          <a:prstGeom prst="roundRect">
            <a:avLst>
              <a:gd name="adj" fmla="val 13931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rgbClr val="0C1B2E"/>
              </a:solidFill>
              <a:latin typeface="+mn-ea"/>
            </a:endParaRPr>
          </a:p>
        </p:txBody>
      </p:sp>
      <p:sp>
        <p:nvSpPr>
          <p:cNvPr id="66" name="모서리가 둥근 직사각형 28">
            <a:extLst>
              <a:ext uri="{FF2B5EF4-FFF2-40B4-BE49-F238E27FC236}">
                <a16:creationId xmlns:a16="http://schemas.microsoft.com/office/drawing/2014/main" id="{CE70CAFD-AAE4-4B73-B89A-18956FC78E5E}"/>
              </a:ext>
            </a:extLst>
          </p:cNvPr>
          <p:cNvSpPr/>
          <p:nvPr/>
        </p:nvSpPr>
        <p:spPr>
          <a:xfrm>
            <a:off x="5070659" y="907553"/>
            <a:ext cx="1647142" cy="950537"/>
          </a:xfrm>
          <a:prstGeom prst="roundRect">
            <a:avLst>
              <a:gd name="adj" fmla="val 13931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rgbClr val="0C1B2E"/>
              </a:solidFill>
              <a:latin typeface="+mn-ea"/>
            </a:endParaRPr>
          </a:p>
        </p:txBody>
      </p:sp>
      <p:sp>
        <p:nvSpPr>
          <p:cNvPr id="67" name="모서리가 둥근 직사각형 28">
            <a:extLst>
              <a:ext uri="{FF2B5EF4-FFF2-40B4-BE49-F238E27FC236}">
                <a16:creationId xmlns:a16="http://schemas.microsoft.com/office/drawing/2014/main" id="{626D160D-C752-49B2-81DB-1FFEBE93F6E4}"/>
              </a:ext>
            </a:extLst>
          </p:cNvPr>
          <p:cNvSpPr/>
          <p:nvPr/>
        </p:nvSpPr>
        <p:spPr>
          <a:xfrm>
            <a:off x="7023454" y="903773"/>
            <a:ext cx="1647142" cy="950537"/>
          </a:xfrm>
          <a:prstGeom prst="roundRect">
            <a:avLst>
              <a:gd name="adj" fmla="val 13931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rgbClr val="0C1B2E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AFAED0-66FF-409E-9988-9490E5E82CA2}"/>
              </a:ext>
            </a:extLst>
          </p:cNvPr>
          <p:cNvSpPr/>
          <p:nvPr/>
        </p:nvSpPr>
        <p:spPr>
          <a:xfrm>
            <a:off x="3110283" y="3797980"/>
            <a:ext cx="16547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Clr>
                <a:schemeClr val="accent6">
                  <a:lumMod val="75000"/>
                </a:schemeClr>
              </a:buClr>
              <a:buSzPct val="104000"/>
              <a:buFont typeface="Wingdings" pitchFamily="2" charset="2"/>
              <a:buChar char="ü"/>
            </a:pPr>
            <a:r>
              <a:rPr lang="ko-KR" altLang="en-US" sz="11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상록원</a:t>
            </a: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내 </a:t>
            </a:r>
            <a:r>
              <a:rPr lang="en" altLang="ko-KR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TV </a:t>
            </a: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디스플레이에 </a:t>
            </a:r>
            <a:endParaRPr lang="en-US" altLang="ko-KR" sz="11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buClr>
                <a:schemeClr val="accent6">
                  <a:lumMod val="75000"/>
                </a:schemeClr>
              </a:buClr>
              <a:buSzPct val="104000"/>
            </a:pP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웹 대시보드 주기적 표시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E75459D-CFE3-424C-9D15-F5F59A2CDA8B}"/>
              </a:ext>
            </a:extLst>
          </p:cNvPr>
          <p:cNvSpPr/>
          <p:nvPr/>
        </p:nvSpPr>
        <p:spPr>
          <a:xfrm>
            <a:off x="5070658" y="3797980"/>
            <a:ext cx="16471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Clr>
                <a:schemeClr val="accent6">
                  <a:lumMod val="75000"/>
                </a:schemeClr>
              </a:buClr>
              <a:buSzPct val="104000"/>
              <a:buFont typeface="Wingdings" pitchFamily="2" charset="2"/>
              <a:buChar char="ü"/>
            </a:pP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잔류 </a:t>
            </a:r>
            <a:r>
              <a:rPr lang="en-US" altLang="ko-KR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LPG </a:t>
            </a: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또는 연기와 같은 추가 유해물질 검출 센서 설치</a:t>
            </a:r>
            <a:endParaRPr lang="en-US" altLang="ko-KR" sz="11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674EE0-8F1F-42B3-997B-6F742049B489}"/>
              </a:ext>
            </a:extLst>
          </p:cNvPr>
          <p:cNvSpPr/>
          <p:nvPr/>
        </p:nvSpPr>
        <p:spPr>
          <a:xfrm>
            <a:off x="1173435" y="3812728"/>
            <a:ext cx="16289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Clr>
                <a:schemeClr val="accent6">
                  <a:lumMod val="75000"/>
                </a:schemeClr>
              </a:buClr>
              <a:buSzPct val="104000"/>
              <a:buFont typeface="Wingdings" pitchFamily="2" charset="2"/>
              <a:buChar char="ü"/>
            </a:pPr>
            <a:r>
              <a:rPr lang="en" altLang="ko-KR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Actuator </a:t>
            </a: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설치를 통한 환경 개선 자동화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8EBCDF0-4A07-4931-A662-146995092CB7}"/>
              </a:ext>
            </a:extLst>
          </p:cNvPr>
          <p:cNvSpPr/>
          <p:nvPr/>
        </p:nvSpPr>
        <p:spPr>
          <a:xfrm>
            <a:off x="7106574" y="3827042"/>
            <a:ext cx="16174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Clr>
                <a:schemeClr val="accent6">
                  <a:lumMod val="75000"/>
                </a:schemeClr>
              </a:buClr>
              <a:buSzPct val="104000"/>
              <a:buFont typeface="Wingdings" pitchFamily="2" charset="2"/>
              <a:buChar char="ü"/>
            </a:pP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경량화 모델을 통한 위험 상황 예측 알고리즘 개발 및 도입</a:t>
            </a:r>
          </a:p>
        </p:txBody>
      </p:sp>
      <p:sp>
        <p:nvSpPr>
          <p:cNvPr id="75" name="Google Shape;514;p61">
            <a:extLst>
              <a:ext uri="{FF2B5EF4-FFF2-40B4-BE49-F238E27FC236}">
                <a16:creationId xmlns:a16="http://schemas.microsoft.com/office/drawing/2014/main" id="{72CBF85A-0929-42F5-8AB7-4FD63C8E6086}"/>
              </a:ext>
            </a:extLst>
          </p:cNvPr>
          <p:cNvSpPr/>
          <p:nvPr/>
        </p:nvSpPr>
        <p:spPr>
          <a:xfrm>
            <a:off x="123643" y="1272823"/>
            <a:ext cx="812880" cy="307736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u="none" strike="noStrike" cap="none" dirty="0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한계점</a:t>
            </a:r>
            <a:endParaRPr sz="1400" u="none" strike="noStrike" cap="none" dirty="0">
              <a:solidFill>
                <a:schemeClr val="lt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76" name="Google Shape;514;p61">
            <a:extLst>
              <a:ext uri="{FF2B5EF4-FFF2-40B4-BE49-F238E27FC236}">
                <a16:creationId xmlns:a16="http://schemas.microsoft.com/office/drawing/2014/main" id="{7E6D367F-3419-4A4C-A91C-E4E93150D095}"/>
              </a:ext>
            </a:extLst>
          </p:cNvPr>
          <p:cNvSpPr/>
          <p:nvPr/>
        </p:nvSpPr>
        <p:spPr>
          <a:xfrm>
            <a:off x="180801" y="3381369"/>
            <a:ext cx="812880" cy="523180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미래</a:t>
            </a:r>
            <a:endParaRPr lang="en-US" altLang="ko-KR" dirty="0">
              <a:solidFill>
                <a:schemeClr val="l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u="none" strike="noStrike" cap="none" dirty="0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연구</a:t>
            </a:r>
            <a:endParaRPr lang="en-US" altLang="ko-KR" sz="1400" u="none" strike="noStrike" cap="none" dirty="0">
              <a:solidFill>
                <a:schemeClr val="lt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89" name="아래쪽 화살표[D] 100">
            <a:extLst>
              <a:ext uri="{FF2B5EF4-FFF2-40B4-BE49-F238E27FC236}">
                <a16:creationId xmlns:a16="http://schemas.microsoft.com/office/drawing/2014/main" id="{4674A988-1FDE-4143-A9FB-62977C909CD4}"/>
              </a:ext>
            </a:extLst>
          </p:cNvPr>
          <p:cNvSpPr/>
          <p:nvPr/>
        </p:nvSpPr>
        <p:spPr>
          <a:xfrm>
            <a:off x="1712803" y="1926941"/>
            <a:ext cx="484022" cy="46544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104020204" pitchFamily="34" charset="0"/>
            </a:endParaRPr>
          </a:p>
        </p:txBody>
      </p:sp>
      <p:sp>
        <p:nvSpPr>
          <p:cNvPr id="90" name="아래쪽 화살표[D] 100">
            <a:extLst>
              <a:ext uri="{FF2B5EF4-FFF2-40B4-BE49-F238E27FC236}">
                <a16:creationId xmlns:a16="http://schemas.microsoft.com/office/drawing/2014/main" id="{F4BD2685-9B36-4335-8165-00A4CF9B69C6}"/>
              </a:ext>
            </a:extLst>
          </p:cNvPr>
          <p:cNvSpPr/>
          <p:nvPr/>
        </p:nvSpPr>
        <p:spPr>
          <a:xfrm>
            <a:off x="3671868" y="1953151"/>
            <a:ext cx="484022" cy="46544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104020204" pitchFamily="34" charset="0"/>
            </a:endParaRPr>
          </a:p>
        </p:txBody>
      </p:sp>
      <p:sp>
        <p:nvSpPr>
          <p:cNvPr id="91" name="아래쪽 화살표[D] 100">
            <a:extLst>
              <a:ext uri="{FF2B5EF4-FFF2-40B4-BE49-F238E27FC236}">
                <a16:creationId xmlns:a16="http://schemas.microsoft.com/office/drawing/2014/main" id="{16B9260C-529F-4ACC-9BEF-092B55280865}"/>
              </a:ext>
            </a:extLst>
          </p:cNvPr>
          <p:cNvSpPr/>
          <p:nvPr/>
        </p:nvSpPr>
        <p:spPr>
          <a:xfrm>
            <a:off x="5630933" y="1955206"/>
            <a:ext cx="484022" cy="46544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104020204" pitchFamily="34" charset="0"/>
            </a:endParaRPr>
          </a:p>
        </p:txBody>
      </p:sp>
      <p:sp>
        <p:nvSpPr>
          <p:cNvPr id="92" name="아래쪽 화살표[D] 100">
            <a:extLst>
              <a:ext uri="{FF2B5EF4-FFF2-40B4-BE49-F238E27FC236}">
                <a16:creationId xmlns:a16="http://schemas.microsoft.com/office/drawing/2014/main" id="{84E3682C-F81E-4A2F-9A17-4E7803D4C82F}"/>
              </a:ext>
            </a:extLst>
          </p:cNvPr>
          <p:cNvSpPr/>
          <p:nvPr/>
        </p:nvSpPr>
        <p:spPr>
          <a:xfrm>
            <a:off x="7632700" y="1955206"/>
            <a:ext cx="484022" cy="46544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104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AF589C-CF68-473A-BDB5-75827B64A745}"/>
              </a:ext>
            </a:extLst>
          </p:cNvPr>
          <p:cNvSpPr/>
          <p:nvPr/>
        </p:nvSpPr>
        <p:spPr>
          <a:xfrm>
            <a:off x="3095010" y="1060525"/>
            <a:ext cx="165472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Clr>
                <a:schemeClr val="accent6">
                  <a:lumMod val="75000"/>
                </a:schemeClr>
              </a:buClr>
              <a:buSzPct val="104000"/>
              <a:buFont typeface="Wingdings" pitchFamily="2" charset="2"/>
              <a:buChar char="ü"/>
            </a:pPr>
            <a:r>
              <a:rPr lang="ko-KR" altLang="en-US" sz="11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상록원</a:t>
            </a: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이용객을 위한 모니터링 접근성의 어려움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D639D9D-4F87-4FAD-A457-02EDC02A0159}"/>
              </a:ext>
            </a:extLst>
          </p:cNvPr>
          <p:cNvSpPr/>
          <p:nvPr/>
        </p:nvSpPr>
        <p:spPr>
          <a:xfrm>
            <a:off x="5055385" y="1060525"/>
            <a:ext cx="164714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Clr>
                <a:schemeClr val="accent6">
                  <a:lumMod val="75000"/>
                </a:schemeClr>
              </a:buClr>
              <a:buSzPct val="104000"/>
              <a:buFont typeface="Wingdings" pitchFamily="2" charset="2"/>
              <a:buChar char="ü"/>
            </a:pP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조리실 내 유해물질 검출 가능 가스 종류의 제한성</a:t>
            </a:r>
            <a:endParaRPr lang="en-US" altLang="ko-KR" sz="11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580906B-7567-47EE-B7D1-AAE2B023F943}"/>
              </a:ext>
            </a:extLst>
          </p:cNvPr>
          <p:cNvSpPr/>
          <p:nvPr/>
        </p:nvSpPr>
        <p:spPr>
          <a:xfrm>
            <a:off x="1158162" y="1075273"/>
            <a:ext cx="16289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Clr>
                <a:schemeClr val="accent6">
                  <a:lumMod val="75000"/>
                </a:schemeClr>
              </a:buClr>
              <a:buSzPct val="104000"/>
              <a:buFont typeface="Wingdings" pitchFamily="2" charset="2"/>
              <a:buChar char="ü"/>
            </a:pP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모니터링 결과에 대한 사후 조치 부재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C210E50-66F5-4B69-BF14-BB74E0F83128}"/>
              </a:ext>
            </a:extLst>
          </p:cNvPr>
          <p:cNvSpPr/>
          <p:nvPr/>
        </p:nvSpPr>
        <p:spPr>
          <a:xfrm>
            <a:off x="7091301" y="1089587"/>
            <a:ext cx="161748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Clr>
                <a:schemeClr val="accent6">
                  <a:lumMod val="75000"/>
                </a:schemeClr>
              </a:buClr>
              <a:buSzPct val="104000"/>
              <a:buFont typeface="Wingdings" pitchFamily="2" charset="2"/>
              <a:buChar char="ü"/>
            </a:pP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선제적 대응이 아닌 단순 모니터링에 제한된 기능</a:t>
            </a:r>
          </a:p>
        </p:txBody>
      </p:sp>
      <p:pic>
        <p:nvPicPr>
          <p:cNvPr id="1028" name="Picture 4" descr="흰색 배경 예측 기호에 고립 된 아이콘 벡터 예측 0명에 대한 스톡 벡터 아트 및 기타 이미지 - iStock">
            <a:extLst>
              <a:ext uri="{FF2B5EF4-FFF2-40B4-BE49-F238E27FC236}">
                <a16:creationId xmlns:a16="http://schemas.microsoft.com/office/drawing/2014/main" id="{2B654892-5FF4-480B-BA91-FD4E676C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08" y="2652697"/>
            <a:ext cx="1013867" cy="10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63F533-8F42-415E-A902-A7158FD51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447" y="2677711"/>
            <a:ext cx="1032857" cy="9460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0703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89" grpId="0" animBg="1"/>
      <p:bldP spid="90" grpId="0" animBg="1"/>
      <p:bldP spid="91" grpId="0" animBg="1"/>
      <p:bldP spid="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AD6C3CC-ADBA-45BD-9095-0F69CE632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04" y="2232572"/>
            <a:ext cx="790685" cy="10764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09567AE-8001-4B5B-8A99-53B3A3FA5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51" y="3365747"/>
            <a:ext cx="809738" cy="106694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FD53DE8-ADC8-4BBF-9885-40C129037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907646"/>
            <a:ext cx="1371791" cy="12098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2ECE72D-C1D9-4978-A0A1-EA1872E05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419" y="2680008"/>
            <a:ext cx="905001" cy="80973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CCD4469-973B-4C4C-B182-1AADB00432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352" y="926748"/>
            <a:ext cx="647790" cy="1124107"/>
          </a:xfrm>
          <a:prstGeom prst="rect">
            <a:avLst/>
          </a:prstGeom>
        </p:spPr>
      </p:pic>
      <p:sp>
        <p:nvSpPr>
          <p:cNvPr id="37" name="Google Shape;514;p61">
            <a:extLst>
              <a:ext uri="{FF2B5EF4-FFF2-40B4-BE49-F238E27FC236}">
                <a16:creationId xmlns:a16="http://schemas.microsoft.com/office/drawing/2014/main" id="{B0501AD9-C51B-4A74-9864-7481C4393C8E}"/>
              </a:ext>
            </a:extLst>
          </p:cNvPr>
          <p:cNvSpPr/>
          <p:nvPr/>
        </p:nvSpPr>
        <p:spPr>
          <a:xfrm>
            <a:off x="2390250" y="388510"/>
            <a:ext cx="801931" cy="307736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</a:t>
            </a:r>
            <a:endParaRPr sz="1400" b="1" u="none" strike="noStrike" cap="none" dirty="0">
              <a:solidFill>
                <a:schemeClr val="lt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38" name="Google Shape;514;p61">
            <a:extLst>
              <a:ext uri="{FF2B5EF4-FFF2-40B4-BE49-F238E27FC236}">
                <a16:creationId xmlns:a16="http://schemas.microsoft.com/office/drawing/2014/main" id="{6550E995-25E1-49F0-91DA-28AFDDA16F90}"/>
              </a:ext>
            </a:extLst>
          </p:cNvPr>
          <p:cNvSpPr/>
          <p:nvPr/>
        </p:nvSpPr>
        <p:spPr>
          <a:xfrm>
            <a:off x="6740691" y="369408"/>
            <a:ext cx="791005" cy="307736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운영</a:t>
            </a:r>
            <a:endParaRPr sz="1400" b="1" u="none" strike="noStrike" cap="none" dirty="0">
              <a:solidFill>
                <a:schemeClr val="lt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40" name="Google Shape;126;p23">
            <a:extLst>
              <a:ext uri="{FF2B5EF4-FFF2-40B4-BE49-F238E27FC236}">
                <a16:creationId xmlns:a16="http://schemas.microsoft.com/office/drawing/2014/main" id="{F1F3C4E3-894F-402B-A862-12E333E7C8E6}"/>
              </a:ext>
            </a:extLst>
          </p:cNvPr>
          <p:cNvSpPr txBox="1">
            <a:spLocks/>
          </p:cNvSpPr>
          <p:nvPr/>
        </p:nvSpPr>
        <p:spPr>
          <a:xfrm>
            <a:off x="2442490" y="1159330"/>
            <a:ext cx="18683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SzPct val="104000"/>
            </a:pPr>
            <a:r>
              <a:rPr lang="ko-KR" altLang="en-US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실시간 모니터링 알림과 일일 공기 질 정보 파악을 통한 신속한 환경 개선</a:t>
            </a:r>
          </a:p>
        </p:txBody>
      </p:sp>
      <p:sp>
        <p:nvSpPr>
          <p:cNvPr id="41" name="Google Shape;126;p23">
            <a:extLst>
              <a:ext uri="{FF2B5EF4-FFF2-40B4-BE49-F238E27FC236}">
                <a16:creationId xmlns:a16="http://schemas.microsoft.com/office/drawing/2014/main" id="{D58A63B6-682A-4532-8164-BA00B786DD4A}"/>
              </a:ext>
            </a:extLst>
          </p:cNvPr>
          <p:cNvSpPr txBox="1">
            <a:spLocks/>
          </p:cNvSpPr>
          <p:nvPr/>
        </p:nvSpPr>
        <p:spPr>
          <a:xfrm>
            <a:off x="2487658" y="2410007"/>
            <a:ext cx="18683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SzPct val="104000"/>
            </a:pPr>
            <a:r>
              <a:rPr lang="ko-KR" altLang="en-US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 중 실시간 알림으로 빠른 공기 질 파악 및 조치</a:t>
            </a:r>
          </a:p>
        </p:txBody>
      </p:sp>
      <p:sp>
        <p:nvSpPr>
          <p:cNvPr id="42" name="Google Shape;126;p23">
            <a:extLst>
              <a:ext uri="{FF2B5EF4-FFF2-40B4-BE49-F238E27FC236}">
                <a16:creationId xmlns:a16="http://schemas.microsoft.com/office/drawing/2014/main" id="{35CF8632-1712-4ABF-B0CD-87F642C6141A}"/>
              </a:ext>
            </a:extLst>
          </p:cNvPr>
          <p:cNvSpPr txBox="1">
            <a:spLocks/>
          </p:cNvSpPr>
          <p:nvPr/>
        </p:nvSpPr>
        <p:spPr>
          <a:xfrm>
            <a:off x="2487658" y="3619070"/>
            <a:ext cx="202600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SzPct val="104000"/>
            </a:pPr>
            <a:r>
              <a:rPr lang="ko-KR" altLang="en-US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식당 이용 중 실시간 공기 질 파악으로 이용 편의 증진</a:t>
            </a:r>
          </a:p>
        </p:txBody>
      </p:sp>
      <p:sp>
        <p:nvSpPr>
          <p:cNvPr id="43" name="아래쪽 화살표[D] 11">
            <a:extLst>
              <a:ext uri="{FF2B5EF4-FFF2-40B4-BE49-F238E27FC236}">
                <a16:creationId xmlns:a16="http://schemas.microsoft.com/office/drawing/2014/main" id="{C4A26530-35EF-41BF-AA70-8B87C6F351A4}"/>
              </a:ext>
            </a:extLst>
          </p:cNvPr>
          <p:cNvSpPr/>
          <p:nvPr/>
        </p:nvSpPr>
        <p:spPr>
          <a:xfrm rot="16200000">
            <a:off x="1981043" y="1175752"/>
            <a:ext cx="307735" cy="544955"/>
          </a:xfrm>
          <a:prstGeom prst="downArrow">
            <a:avLst>
              <a:gd name="adj1" fmla="val 50000"/>
              <a:gd name="adj2" fmla="val 7572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104020204" pitchFamily="34" charset="0"/>
            </a:endParaRPr>
          </a:p>
        </p:txBody>
      </p:sp>
      <p:sp>
        <p:nvSpPr>
          <p:cNvPr id="44" name="아래쪽 화살표[D] 12">
            <a:extLst>
              <a:ext uri="{FF2B5EF4-FFF2-40B4-BE49-F238E27FC236}">
                <a16:creationId xmlns:a16="http://schemas.microsoft.com/office/drawing/2014/main" id="{28AEBE4E-1D0B-46EE-8EC1-E5FCD7F964AD}"/>
              </a:ext>
            </a:extLst>
          </p:cNvPr>
          <p:cNvSpPr/>
          <p:nvPr/>
        </p:nvSpPr>
        <p:spPr>
          <a:xfrm rot="16200000">
            <a:off x="1981044" y="2426430"/>
            <a:ext cx="307735" cy="544955"/>
          </a:xfrm>
          <a:prstGeom prst="downArrow">
            <a:avLst>
              <a:gd name="adj1" fmla="val 50000"/>
              <a:gd name="adj2" fmla="val 7572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104020204" pitchFamily="34" charset="0"/>
            </a:endParaRPr>
          </a:p>
        </p:txBody>
      </p:sp>
      <p:sp>
        <p:nvSpPr>
          <p:cNvPr id="45" name="아래쪽 화살표[D] 13">
            <a:extLst>
              <a:ext uri="{FF2B5EF4-FFF2-40B4-BE49-F238E27FC236}">
                <a16:creationId xmlns:a16="http://schemas.microsoft.com/office/drawing/2014/main" id="{089FB370-9106-4882-AEDA-D0B3FD10FA7E}"/>
              </a:ext>
            </a:extLst>
          </p:cNvPr>
          <p:cNvSpPr/>
          <p:nvPr/>
        </p:nvSpPr>
        <p:spPr>
          <a:xfrm rot="16200000">
            <a:off x="1981043" y="3635493"/>
            <a:ext cx="307735" cy="544955"/>
          </a:xfrm>
          <a:prstGeom prst="downArrow">
            <a:avLst>
              <a:gd name="adj1" fmla="val 50000"/>
              <a:gd name="adj2" fmla="val 7572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104020204" pitchFamily="34" charset="0"/>
            </a:endParaRPr>
          </a:p>
        </p:txBody>
      </p:sp>
      <p:sp>
        <p:nvSpPr>
          <p:cNvPr id="47" name="Google Shape;126;p23">
            <a:extLst>
              <a:ext uri="{FF2B5EF4-FFF2-40B4-BE49-F238E27FC236}">
                <a16:creationId xmlns:a16="http://schemas.microsoft.com/office/drawing/2014/main" id="{BF5D49ED-926E-4CF7-BAC5-7F03F1F7918B}"/>
              </a:ext>
            </a:extLst>
          </p:cNvPr>
          <p:cNvSpPr txBox="1">
            <a:spLocks/>
          </p:cNvSpPr>
          <p:nvPr/>
        </p:nvSpPr>
        <p:spPr>
          <a:xfrm>
            <a:off x="6782998" y="1216049"/>
            <a:ext cx="207117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SzPct val="104000"/>
            </a:pPr>
            <a:r>
              <a:rPr lang="en" altLang="ko-KR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Docker</a:t>
            </a:r>
            <a:r>
              <a:rPr lang="ko-KR" altLang="en-US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통한 업데이트 및 확장 용이</a:t>
            </a:r>
          </a:p>
        </p:txBody>
      </p:sp>
      <p:sp>
        <p:nvSpPr>
          <p:cNvPr id="49" name="Google Shape;126;p23">
            <a:extLst>
              <a:ext uri="{FF2B5EF4-FFF2-40B4-BE49-F238E27FC236}">
                <a16:creationId xmlns:a16="http://schemas.microsoft.com/office/drawing/2014/main" id="{B0F2E81F-E8A6-4F97-A11C-B6E26AB32828}"/>
              </a:ext>
            </a:extLst>
          </p:cNvPr>
          <p:cNvSpPr txBox="1">
            <a:spLocks/>
          </p:cNvSpPr>
          <p:nvPr/>
        </p:nvSpPr>
        <p:spPr>
          <a:xfrm>
            <a:off x="6782998" y="2698907"/>
            <a:ext cx="202600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SzPct val="104000"/>
            </a:pPr>
            <a:r>
              <a:rPr lang="ko-KR" altLang="en-US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작업 환경에 최적화 된 딥러닝 모델 적용 가능</a:t>
            </a:r>
          </a:p>
        </p:txBody>
      </p:sp>
      <p:sp>
        <p:nvSpPr>
          <p:cNvPr id="50" name="아래쪽 화살표[D] 18">
            <a:extLst>
              <a:ext uri="{FF2B5EF4-FFF2-40B4-BE49-F238E27FC236}">
                <a16:creationId xmlns:a16="http://schemas.microsoft.com/office/drawing/2014/main" id="{89709009-A656-4B4B-A4E1-4D826727494B}"/>
              </a:ext>
            </a:extLst>
          </p:cNvPr>
          <p:cNvSpPr/>
          <p:nvPr/>
        </p:nvSpPr>
        <p:spPr>
          <a:xfrm rot="16200000">
            <a:off x="6278355" y="1245235"/>
            <a:ext cx="307735" cy="544955"/>
          </a:xfrm>
          <a:prstGeom prst="downArrow">
            <a:avLst>
              <a:gd name="adj1" fmla="val 50000"/>
              <a:gd name="adj2" fmla="val 7572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104020204" pitchFamily="34" charset="0"/>
            </a:endParaRPr>
          </a:p>
        </p:txBody>
      </p:sp>
      <p:sp>
        <p:nvSpPr>
          <p:cNvPr id="51" name="아래쪽 화살표[D] 19">
            <a:extLst>
              <a:ext uri="{FF2B5EF4-FFF2-40B4-BE49-F238E27FC236}">
                <a16:creationId xmlns:a16="http://schemas.microsoft.com/office/drawing/2014/main" id="{441A1F3A-4407-4593-9A99-4538DAC3ABC2}"/>
              </a:ext>
            </a:extLst>
          </p:cNvPr>
          <p:cNvSpPr/>
          <p:nvPr/>
        </p:nvSpPr>
        <p:spPr>
          <a:xfrm rot="16200000">
            <a:off x="6278355" y="2715330"/>
            <a:ext cx="307735" cy="544955"/>
          </a:xfrm>
          <a:prstGeom prst="downArrow">
            <a:avLst>
              <a:gd name="adj1" fmla="val 50000"/>
              <a:gd name="adj2" fmla="val 7572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104020204" pitchFamily="34" charset="0"/>
            </a:endParaRPr>
          </a:p>
        </p:txBody>
      </p:sp>
      <p:sp>
        <p:nvSpPr>
          <p:cNvPr id="52" name="Google Shape;514;p61">
            <a:extLst>
              <a:ext uri="{FF2B5EF4-FFF2-40B4-BE49-F238E27FC236}">
                <a16:creationId xmlns:a16="http://schemas.microsoft.com/office/drawing/2014/main" id="{1B248207-2EF4-4A1C-B9D4-A3802F63F9C7}"/>
              </a:ext>
            </a:extLst>
          </p:cNvPr>
          <p:cNvSpPr/>
          <p:nvPr/>
        </p:nvSpPr>
        <p:spPr>
          <a:xfrm>
            <a:off x="2573757" y="-876479"/>
            <a:ext cx="4552757" cy="307736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u="none" strike="noStrike" cap="none" dirty="0" err="1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캡스톤</a:t>
            </a:r>
            <a:r>
              <a:rPr lang="ko-KR" altLang="en-US" sz="1400" b="1" u="none" strike="noStrike" cap="none" dirty="0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 전용 기대효과 부분</a:t>
            </a:r>
            <a:endParaRPr sz="1400" b="1" u="none" strike="noStrike" cap="none" dirty="0">
              <a:solidFill>
                <a:schemeClr val="lt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616640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주방, 바닥, 변기이(가) 표시된 사진&#10;&#10;자동 생성된 설명">
            <a:extLst>
              <a:ext uri="{FF2B5EF4-FFF2-40B4-BE49-F238E27FC236}">
                <a16:creationId xmlns:a16="http://schemas.microsoft.com/office/drawing/2014/main" id="{A96BFB4E-05A7-5B48-8AAE-48EDAEC745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75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 l="24277" b="4284"/>
          <a:stretch/>
        </p:blipFill>
        <p:spPr>
          <a:xfrm>
            <a:off x="-179110" y="-105288"/>
            <a:ext cx="6381543" cy="53540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DDA785F-6493-B240-8C77-525C7FC79D60}"/>
              </a:ext>
            </a:extLst>
          </p:cNvPr>
          <p:cNvSpPr/>
          <p:nvPr/>
        </p:nvSpPr>
        <p:spPr>
          <a:xfrm>
            <a:off x="-82393" y="-105288"/>
            <a:ext cx="7060677" cy="536272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사다리꼴[T] 7">
            <a:extLst>
              <a:ext uri="{FF2B5EF4-FFF2-40B4-BE49-F238E27FC236}">
                <a16:creationId xmlns:a16="http://schemas.microsoft.com/office/drawing/2014/main" id="{E5DE8F37-F506-0F43-BD22-DB2193897210}"/>
              </a:ext>
            </a:extLst>
          </p:cNvPr>
          <p:cNvSpPr/>
          <p:nvPr/>
        </p:nvSpPr>
        <p:spPr>
          <a:xfrm flipV="1">
            <a:off x="4507179" y="-148417"/>
            <a:ext cx="5181234" cy="5354074"/>
          </a:xfrm>
          <a:custGeom>
            <a:avLst/>
            <a:gdLst>
              <a:gd name="connsiteX0" fmla="*/ 0 w 5504400"/>
              <a:gd name="connsiteY0" fmla="*/ 5143500 h 5143500"/>
              <a:gd name="connsiteX1" fmla="*/ 654973 w 5504400"/>
              <a:gd name="connsiteY1" fmla="*/ 0 h 5143500"/>
              <a:gd name="connsiteX2" fmla="*/ 4849427 w 5504400"/>
              <a:gd name="connsiteY2" fmla="*/ 0 h 5143500"/>
              <a:gd name="connsiteX3" fmla="*/ 5504400 w 5504400"/>
              <a:gd name="connsiteY3" fmla="*/ 5143500 h 5143500"/>
              <a:gd name="connsiteX4" fmla="*/ 0 w 5504400"/>
              <a:gd name="connsiteY4" fmla="*/ 5143500 h 5143500"/>
              <a:gd name="connsiteX0" fmla="*/ 0 w 4849427"/>
              <a:gd name="connsiteY0" fmla="*/ 5143500 h 5143500"/>
              <a:gd name="connsiteX1" fmla="*/ 654973 w 4849427"/>
              <a:gd name="connsiteY1" fmla="*/ 0 h 5143500"/>
              <a:gd name="connsiteX2" fmla="*/ 4849427 w 4849427"/>
              <a:gd name="connsiteY2" fmla="*/ 0 h 5143500"/>
              <a:gd name="connsiteX3" fmla="*/ 4178520 w 4849427"/>
              <a:gd name="connsiteY3" fmla="*/ 5143500 h 5143500"/>
              <a:gd name="connsiteX4" fmla="*/ 0 w 4849427"/>
              <a:gd name="connsiteY4" fmla="*/ 5143500 h 5143500"/>
              <a:gd name="connsiteX0" fmla="*/ 0 w 4200203"/>
              <a:gd name="connsiteY0" fmla="*/ 5143500 h 5143500"/>
              <a:gd name="connsiteX1" fmla="*/ 654973 w 4200203"/>
              <a:gd name="connsiteY1" fmla="*/ 0 h 5143500"/>
              <a:gd name="connsiteX2" fmla="*/ 4200203 w 4200203"/>
              <a:gd name="connsiteY2" fmla="*/ 0 h 5143500"/>
              <a:gd name="connsiteX3" fmla="*/ 4178520 w 4200203"/>
              <a:gd name="connsiteY3" fmla="*/ 5143500 h 5143500"/>
              <a:gd name="connsiteX4" fmla="*/ 0 w 4200203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0203" h="5143500">
                <a:moveTo>
                  <a:pt x="0" y="5143500"/>
                </a:moveTo>
                <a:lnTo>
                  <a:pt x="654973" y="0"/>
                </a:lnTo>
                <a:lnTo>
                  <a:pt x="4200203" y="0"/>
                </a:lnTo>
                <a:cubicBezTo>
                  <a:pt x="4192975" y="1714500"/>
                  <a:pt x="4185748" y="3429000"/>
                  <a:pt x="4178520" y="5143500"/>
                </a:cubicBezTo>
                <a:lnTo>
                  <a:pt x="0" y="5143500"/>
                </a:lnTo>
                <a:close/>
              </a:path>
            </a:pathLst>
          </a:custGeom>
          <a:solidFill>
            <a:srgbClr val="FEC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C722A7-FB07-5E47-BB4C-80099B61596B}"/>
              </a:ext>
            </a:extLst>
          </p:cNvPr>
          <p:cNvGrpSpPr/>
          <p:nvPr/>
        </p:nvGrpSpPr>
        <p:grpSpPr>
          <a:xfrm>
            <a:off x="5929139" y="-729439"/>
            <a:ext cx="4680672" cy="2089962"/>
            <a:chOff x="5929139" y="-729439"/>
            <a:chExt cx="4680672" cy="2089962"/>
          </a:xfrm>
        </p:grpSpPr>
        <p:sp>
          <p:nvSpPr>
            <p:cNvPr id="5" name="Google Shape;118;p22">
              <a:extLst>
                <a:ext uri="{FF2B5EF4-FFF2-40B4-BE49-F238E27FC236}">
                  <a16:creationId xmlns:a16="http://schemas.microsoft.com/office/drawing/2014/main" id="{F973E2C0-C3B3-1C42-8FB7-C7574835D867}"/>
                </a:ext>
              </a:extLst>
            </p:cNvPr>
            <p:cNvSpPr/>
            <p:nvPr/>
          </p:nvSpPr>
          <p:spPr>
            <a:xfrm flipH="1">
              <a:off x="5957636" y="-729439"/>
              <a:ext cx="4652175" cy="1932371"/>
            </a:xfrm>
            <a:custGeom>
              <a:avLst/>
              <a:gdLst/>
              <a:ahLst/>
              <a:cxnLst/>
              <a:rect l="l" t="t" r="r" b="b"/>
              <a:pathLst>
                <a:path w="34367" h="14275" extrusionOk="0">
                  <a:moveTo>
                    <a:pt x="34342" y="1"/>
                  </a:moveTo>
                  <a:lnTo>
                    <a:pt x="13605" y="14227"/>
                  </a:lnTo>
                  <a:lnTo>
                    <a:pt x="13" y="10191"/>
                  </a:lnTo>
                  <a:lnTo>
                    <a:pt x="0" y="10231"/>
                  </a:lnTo>
                  <a:lnTo>
                    <a:pt x="13602" y="14272"/>
                  </a:lnTo>
                  <a:lnTo>
                    <a:pt x="13612" y="14275"/>
                  </a:lnTo>
                  <a:lnTo>
                    <a:pt x="34367" y="36"/>
                  </a:lnTo>
                  <a:lnTo>
                    <a:pt x="34342" y="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37000"/>
              </a:schemeClr>
            </a:solidFill>
            <a:ln w="19050" cap="flat" cmpd="sng">
              <a:solidFill>
                <a:schemeClr val="bg1">
                  <a:alpha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;p22">
              <a:extLst>
                <a:ext uri="{FF2B5EF4-FFF2-40B4-BE49-F238E27FC236}">
                  <a16:creationId xmlns:a16="http://schemas.microsoft.com/office/drawing/2014/main" id="{F0E005EA-E26F-0D4C-A356-DCA6F97673F9}"/>
                </a:ext>
              </a:extLst>
            </p:cNvPr>
            <p:cNvSpPr/>
            <p:nvPr/>
          </p:nvSpPr>
          <p:spPr>
            <a:xfrm flipH="1">
              <a:off x="5929139" y="-571848"/>
              <a:ext cx="4652175" cy="1932371"/>
            </a:xfrm>
            <a:custGeom>
              <a:avLst/>
              <a:gdLst/>
              <a:ahLst/>
              <a:cxnLst/>
              <a:rect l="l" t="t" r="r" b="b"/>
              <a:pathLst>
                <a:path w="34367" h="14275" extrusionOk="0">
                  <a:moveTo>
                    <a:pt x="34342" y="1"/>
                  </a:moveTo>
                  <a:lnTo>
                    <a:pt x="13605" y="14227"/>
                  </a:lnTo>
                  <a:lnTo>
                    <a:pt x="13" y="10191"/>
                  </a:lnTo>
                  <a:lnTo>
                    <a:pt x="0" y="10231"/>
                  </a:lnTo>
                  <a:lnTo>
                    <a:pt x="13602" y="14272"/>
                  </a:lnTo>
                  <a:lnTo>
                    <a:pt x="13612" y="14275"/>
                  </a:lnTo>
                  <a:lnTo>
                    <a:pt x="34367" y="36"/>
                  </a:lnTo>
                  <a:lnTo>
                    <a:pt x="34342" y="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37000"/>
              </a:schemeClr>
            </a:solidFill>
            <a:ln w="19050" cap="flat" cmpd="sng">
              <a:solidFill>
                <a:schemeClr val="bg1">
                  <a:alpha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322;p32">
            <a:extLst>
              <a:ext uri="{FF2B5EF4-FFF2-40B4-BE49-F238E27FC236}">
                <a16:creationId xmlns:a16="http://schemas.microsoft.com/office/drawing/2014/main" id="{8AEEBEE6-9169-5C4C-96F2-F2EE24E10D5E}"/>
              </a:ext>
            </a:extLst>
          </p:cNvPr>
          <p:cNvSpPr txBox="1">
            <a:spLocks/>
          </p:cNvSpPr>
          <p:nvPr/>
        </p:nvSpPr>
        <p:spPr>
          <a:xfrm>
            <a:off x="4775639" y="2940581"/>
            <a:ext cx="39885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 b="1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"/>
              <a:buNone/>
              <a:defRPr sz="30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ko-KR" altLang="en-US" sz="3800" spc="-150" dirty="0">
                <a:solidFill>
                  <a:schemeClr val="tx2">
                    <a:lumMod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감사합니다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1F25234-B430-2E4D-9E4D-4C4289A66D33}"/>
              </a:ext>
            </a:extLst>
          </p:cNvPr>
          <p:cNvSpPr/>
          <p:nvPr/>
        </p:nvSpPr>
        <p:spPr>
          <a:xfrm>
            <a:off x="-721176" y="-763930"/>
            <a:ext cx="10586301" cy="6621416"/>
          </a:xfrm>
          <a:prstGeom prst="frame">
            <a:avLst>
              <a:gd name="adj1" fmla="val 1026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274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육각형[H] 34">
            <a:extLst>
              <a:ext uri="{FF2B5EF4-FFF2-40B4-BE49-F238E27FC236}">
                <a16:creationId xmlns:a16="http://schemas.microsoft.com/office/drawing/2014/main" id="{439BC7EA-EEA5-664F-A5E8-929738979702}"/>
              </a:ext>
            </a:extLst>
          </p:cNvPr>
          <p:cNvSpPr/>
          <p:nvPr/>
        </p:nvSpPr>
        <p:spPr>
          <a:xfrm rot="16200000">
            <a:off x="1824883" y="-6412339"/>
            <a:ext cx="5494182" cy="10450733"/>
          </a:xfrm>
          <a:prstGeom prst="hexagon">
            <a:avLst>
              <a:gd name="adj" fmla="val 12544"/>
              <a:gd name="vf" fmla="val 115470"/>
            </a:avLst>
          </a:prstGeom>
          <a:solidFill>
            <a:srgbClr val="FEC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Google Shape;123;p23">
            <a:extLst>
              <a:ext uri="{FF2B5EF4-FFF2-40B4-BE49-F238E27FC236}">
                <a16:creationId xmlns:a16="http://schemas.microsoft.com/office/drawing/2014/main" id="{F2900256-515C-4A45-9BCD-8BF72B013671}"/>
              </a:ext>
            </a:extLst>
          </p:cNvPr>
          <p:cNvSpPr txBox="1">
            <a:spLocks/>
          </p:cNvSpPr>
          <p:nvPr/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b="1" dirty="0">
                <a:solidFill>
                  <a:schemeClr val="lt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TABLE OF CONTENTS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E0591E-2943-B843-819C-D245220835B1}"/>
              </a:ext>
            </a:extLst>
          </p:cNvPr>
          <p:cNvGrpSpPr/>
          <p:nvPr/>
        </p:nvGrpSpPr>
        <p:grpSpPr>
          <a:xfrm>
            <a:off x="2386794" y="2022478"/>
            <a:ext cx="1787875" cy="908644"/>
            <a:chOff x="467236" y="2022478"/>
            <a:chExt cx="1787875" cy="908644"/>
          </a:xfrm>
        </p:grpSpPr>
        <p:sp>
          <p:nvSpPr>
            <p:cNvPr id="13" name="육각형[H] 12">
              <a:extLst>
                <a:ext uri="{FF2B5EF4-FFF2-40B4-BE49-F238E27FC236}">
                  <a16:creationId xmlns:a16="http://schemas.microsoft.com/office/drawing/2014/main" id="{194C491B-D94C-864A-B824-C98E2B52DFC3}"/>
                </a:ext>
              </a:extLst>
            </p:cNvPr>
            <p:cNvSpPr/>
            <p:nvPr/>
          </p:nvSpPr>
          <p:spPr>
            <a:xfrm>
              <a:off x="1126453" y="2022478"/>
              <a:ext cx="457130" cy="394078"/>
            </a:xfrm>
            <a:prstGeom prst="hexagon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Google Shape;126;p23">
              <a:extLst>
                <a:ext uri="{FF2B5EF4-FFF2-40B4-BE49-F238E27FC236}">
                  <a16:creationId xmlns:a16="http://schemas.microsoft.com/office/drawing/2014/main" id="{4892E987-CE3B-F843-9F1F-FEA235C82578}"/>
                </a:ext>
              </a:extLst>
            </p:cNvPr>
            <p:cNvSpPr txBox="1">
              <a:spLocks/>
            </p:cNvSpPr>
            <p:nvPr/>
          </p:nvSpPr>
          <p:spPr>
            <a:xfrm>
              <a:off x="467236" y="2353322"/>
              <a:ext cx="1787875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10" name="Google Shape;130;p23">
              <a:extLst>
                <a:ext uri="{FF2B5EF4-FFF2-40B4-BE49-F238E27FC236}">
                  <a16:creationId xmlns:a16="http://schemas.microsoft.com/office/drawing/2014/main" id="{E754E90C-8138-7544-A035-A173E570FCBA}"/>
                </a:ext>
              </a:extLst>
            </p:cNvPr>
            <p:cNvSpPr txBox="1">
              <a:spLocks/>
            </p:cNvSpPr>
            <p:nvPr/>
          </p:nvSpPr>
          <p:spPr>
            <a:xfrm>
              <a:off x="988634" y="2073167"/>
              <a:ext cx="748800" cy="3030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dirty="0">
                  <a:solidFill>
                    <a:schemeClr val="lt1"/>
                  </a:solidFill>
                </a:rPr>
                <a:t>01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04F0F3-6407-354F-9DAF-0E98BD496117}"/>
              </a:ext>
            </a:extLst>
          </p:cNvPr>
          <p:cNvGrpSpPr/>
          <p:nvPr/>
        </p:nvGrpSpPr>
        <p:grpSpPr>
          <a:xfrm>
            <a:off x="5094617" y="2019207"/>
            <a:ext cx="1596300" cy="911915"/>
            <a:chOff x="3175059" y="2019207"/>
            <a:chExt cx="1596300" cy="911915"/>
          </a:xfrm>
        </p:grpSpPr>
        <p:sp>
          <p:nvSpPr>
            <p:cNvPr id="16" name="육각형[H] 15">
              <a:extLst>
                <a:ext uri="{FF2B5EF4-FFF2-40B4-BE49-F238E27FC236}">
                  <a16:creationId xmlns:a16="http://schemas.microsoft.com/office/drawing/2014/main" id="{AB8BAE4F-5909-B04E-A541-44A822E7AD7D}"/>
                </a:ext>
              </a:extLst>
            </p:cNvPr>
            <p:cNvSpPr/>
            <p:nvPr/>
          </p:nvSpPr>
          <p:spPr>
            <a:xfrm>
              <a:off x="3744631" y="2019207"/>
              <a:ext cx="457130" cy="394078"/>
            </a:xfrm>
            <a:prstGeom prst="hexagon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Google Shape;128;p23">
              <a:extLst>
                <a:ext uri="{FF2B5EF4-FFF2-40B4-BE49-F238E27FC236}">
                  <a16:creationId xmlns:a16="http://schemas.microsoft.com/office/drawing/2014/main" id="{8025E6FC-6A47-E44E-8B28-2A91D16C6F91}"/>
                </a:ext>
              </a:extLst>
            </p:cNvPr>
            <p:cNvSpPr txBox="1">
              <a:spLocks/>
            </p:cNvSpPr>
            <p:nvPr/>
          </p:nvSpPr>
          <p:spPr>
            <a:xfrm>
              <a:off x="3175059" y="2353322"/>
              <a:ext cx="15963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시스템 설계</a:t>
              </a:r>
            </a:p>
          </p:txBody>
        </p:sp>
        <p:sp>
          <p:nvSpPr>
            <p:cNvPr id="11" name="Google Shape;132;p23">
              <a:extLst>
                <a:ext uri="{FF2B5EF4-FFF2-40B4-BE49-F238E27FC236}">
                  <a16:creationId xmlns:a16="http://schemas.microsoft.com/office/drawing/2014/main" id="{983168AF-2EE7-1A4B-BA20-C6C842E1CC4E}"/>
                </a:ext>
              </a:extLst>
            </p:cNvPr>
            <p:cNvSpPr txBox="1">
              <a:spLocks/>
            </p:cNvSpPr>
            <p:nvPr/>
          </p:nvSpPr>
          <p:spPr>
            <a:xfrm>
              <a:off x="3598839" y="2073167"/>
              <a:ext cx="748800" cy="3030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dirty="0">
                  <a:solidFill>
                    <a:schemeClr val="lt1"/>
                  </a:solidFill>
                </a:rPr>
                <a:t>02</a:t>
              </a:r>
            </a:p>
          </p:txBody>
        </p:sp>
      </p:grpSp>
      <p:cxnSp>
        <p:nvCxnSpPr>
          <p:cNvPr id="15" name="Google Shape;125;p23">
            <a:extLst>
              <a:ext uri="{FF2B5EF4-FFF2-40B4-BE49-F238E27FC236}">
                <a16:creationId xmlns:a16="http://schemas.microsoft.com/office/drawing/2014/main" id="{C5CAF7ED-02BE-564E-8A8B-821D27355982}"/>
              </a:ext>
            </a:extLst>
          </p:cNvPr>
          <p:cNvCxnSpPr/>
          <p:nvPr/>
        </p:nvCxnSpPr>
        <p:spPr>
          <a:xfrm>
            <a:off x="4570304" y="2008772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30;p23">
            <a:extLst>
              <a:ext uri="{FF2B5EF4-FFF2-40B4-BE49-F238E27FC236}">
                <a16:creationId xmlns:a16="http://schemas.microsoft.com/office/drawing/2014/main" id="{4C7D5920-A287-604C-9F1C-07F85AE2EF25}"/>
              </a:ext>
            </a:extLst>
          </p:cNvPr>
          <p:cNvSpPr txBox="1">
            <a:spLocks/>
          </p:cNvSpPr>
          <p:nvPr/>
        </p:nvSpPr>
        <p:spPr>
          <a:xfrm>
            <a:off x="2958344" y="3349381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>
                <a:solidFill>
                  <a:schemeClr val="lt1"/>
                </a:solidFill>
              </a:rPr>
              <a:t>05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EEBC91-901B-2A42-AF7B-68B2B4D2A3F6}"/>
              </a:ext>
            </a:extLst>
          </p:cNvPr>
          <p:cNvGrpSpPr/>
          <p:nvPr/>
        </p:nvGrpSpPr>
        <p:grpSpPr>
          <a:xfrm>
            <a:off x="3772154" y="3295421"/>
            <a:ext cx="1596300" cy="911915"/>
            <a:chOff x="1802444" y="3295421"/>
            <a:chExt cx="1596300" cy="911915"/>
          </a:xfrm>
        </p:grpSpPr>
        <p:sp>
          <p:nvSpPr>
            <p:cNvPr id="19" name="육각형[H] 18">
              <a:extLst>
                <a:ext uri="{FF2B5EF4-FFF2-40B4-BE49-F238E27FC236}">
                  <a16:creationId xmlns:a16="http://schemas.microsoft.com/office/drawing/2014/main" id="{59111B1E-BF93-DE47-95FC-E89363B3441A}"/>
                </a:ext>
              </a:extLst>
            </p:cNvPr>
            <p:cNvSpPr/>
            <p:nvPr/>
          </p:nvSpPr>
          <p:spPr>
            <a:xfrm>
              <a:off x="2372016" y="3295421"/>
              <a:ext cx="457130" cy="394078"/>
            </a:xfrm>
            <a:prstGeom prst="hexagon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Google Shape;127;p23">
              <a:extLst>
                <a:ext uri="{FF2B5EF4-FFF2-40B4-BE49-F238E27FC236}">
                  <a16:creationId xmlns:a16="http://schemas.microsoft.com/office/drawing/2014/main" id="{B7CBBFE1-4754-A844-AD19-E97129518D99}"/>
                </a:ext>
              </a:extLst>
            </p:cNvPr>
            <p:cNvSpPr txBox="1">
              <a:spLocks/>
            </p:cNvSpPr>
            <p:nvPr/>
          </p:nvSpPr>
          <p:spPr>
            <a:xfrm>
              <a:off x="1802444" y="3629536"/>
              <a:ext cx="15963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시연 영상</a:t>
              </a:r>
            </a:p>
          </p:txBody>
        </p:sp>
        <p:sp>
          <p:nvSpPr>
            <p:cNvPr id="25" name="Google Shape;132;p23">
              <a:extLst>
                <a:ext uri="{FF2B5EF4-FFF2-40B4-BE49-F238E27FC236}">
                  <a16:creationId xmlns:a16="http://schemas.microsoft.com/office/drawing/2014/main" id="{2BFB5313-28A9-FA48-8375-64CA1DA3C00B}"/>
                </a:ext>
              </a:extLst>
            </p:cNvPr>
            <p:cNvSpPr txBox="1">
              <a:spLocks/>
            </p:cNvSpPr>
            <p:nvPr/>
          </p:nvSpPr>
          <p:spPr>
            <a:xfrm>
              <a:off x="2226224" y="3349381"/>
              <a:ext cx="748800" cy="3030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dirty="0">
                  <a:solidFill>
                    <a:schemeClr val="lt1"/>
                  </a:solidFill>
                </a:rPr>
                <a:t>0</a:t>
              </a:r>
              <a:r>
                <a:rPr lang="en-US" altLang="ko-KR" dirty="0">
                  <a:solidFill>
                    <a:schemeClr val="lt1"/>
                  </a:solidFill>
                </a:rPr>
                <a:t>4</a:t>
              </a:r>
              <a:endParaRPr lang="en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9FCA2D-EF9D-BE4C-8627-0DE576538C5F}"/>
              </a:ext>
            </a:extLst>
          </p:cNvPr>
          <p:cNvGrpSpPr/>
          <p:nvPr/>
        </p:nvGrpSpPr>
        <p:grpSpPr>
          <a:xfrm>
            <a:off x="6447192" y="3295421"/>
            <a:ext cx="1596300" cy="911915"/>
            <a:chOff x="4477482" y="3295421"/>
            <a:chExt cx="1596300" cy="911915"/>
          </a:xfrm>
        </p:grpSpPr>
        <p:sp>
          <p:nvSpPr>
            <p:cNvPr id="20" name="육각형[H] 19">
              <a:extLst>
                <a:ext uri="{FF2B5EF4-FFF2-40B4-BE49-F238E27FC236}">
                  <a16:creationId xmlns:a16="http://schemas.microsoft.com/office/drawing/2014/main" id="{496E86BC-0B76-5E48-A81A-B55ACE1AEC4A}"/>
                </a:ext>
              </a:extLst>
            </p:cNvPr>
            <p:cNvSpPr/>
            <p:nvPr/>
          </p:nvSpPr>
          <p:spPr>
            <a:xfrm>
              <a:off x="5043159" y="3295421"/>
              <a:ext cx="457130" cy="394078"/>
            </a:xfrm>
            <a:prstGeom prst="hexagon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Google Shape;128;p23">
              <a:extLst>
                <a:ext uri="{FF2B5EF4-FFF2-40B4-BE49-F238E27FC236}">
                  <a16:creationId xmlns:a16="http://schemas.microsoft.com/office/drawing/2014/main" id="{AE8EAFFE-0EC8-D945-BFA9-BDDFBBF826F4}"/>
                </a:ext>
              </a:extLst>
            </p:cNvPr>
            <p:cNvSpPr txBox="1">
              <a:spLocks/>
            </p:cNvSpPr>
            <p:nvPr/>
          </p:nvSpPr>
          <p:spPr>
            <a:xfrm>
              <a:off x="4477482" y="3629536"/>
              <a:ext cx="15963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결론</a:t>
              </a:r>
            </a:p>
          </p:txBody>
        </p:sp>
        <p:sp>
          <p:nvSpPr>
            <p:cNvPr id="26" name="Google Shape;134;p23">
              <a:extLst>
                <a:ext uri="{FF2B5EF4-FFF2-40B4-BE49-F238E27FC236}">
                  <a16:creationId xmlns:a16="http://schemas.microsoft.com/office/drawing/2014/main" id="{FB9290BD-B5CA-5645-8BDB-FCDD4039C0BF}"/>
                </a:ext>
              </a:extLst>
            </p:cNvPr>
            <p:cNvSpPr txBox="1">
              <a:spLocks/>
            </p:cNvSpPr>
            <p:nvPr/>
          </p:nvSpPr>
          <p:spPr>
            <a:xfrm>
              <a:off x="4901232" y="3349381"/>
              <a:ext cx="748800" cy="3030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lt1"/>
                  </a:solidFill>
                </a:rPr>
                <a:t>05</a:t>
              </a:r>
              <a:endParaRPr lang="en" dirty="0">
                <a:solidFill>
                  <a:schemeClr val="lt1"/>
                </a:solidFill>
              </a:endParaRPr>
            </a:p>
          </p:txBody>
        </p:sp>
      </p:grpSp>
      <p:cxnSp>
        <p:nvCxnSpPr>
          <p:cNvPr id="27" name="Google Shape;124;p23">
            <a:extLst>
              <a:ext uri="{FF2B5EF4-FFF2-40B4-BE49-F238E27FC236}">
                <a16:creationId xmlns:a16="http://schemas.microsoft.com/office/drawing/2014/main" id="{5D9BBF63-63A6-0143-BECD-C3B2E7E6B0DD}"/>
              </a:ext>
            </a:extLst>
          </p:cNvPr>
          <p:cNvCxnSpPr/>
          <p:nvPr/>
        </p:nvCxnSpPr>
        <p:spPr>
          <a:xfrm>
            <a:off x="5869541" y="3284986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2911B2-879D-A94A-8661-93BF4F1780F3}"/>
              </a:ext>
            </a:extLst>
          </p:cNvPr>
          <p:cNvGrpSpPr/>
          <p:nvPr/>
        </p:nvGrpSpPr>
        <p:grpSpPr>
          <a:xfrm>
            <a:off x="1097116" y="3295421"/>
            <a:ext cx="1596300" cy="916100"/>
            <a:chOff x="5840368" y="2019207"/>
            <a:chExt cx="1596300" cy="916100"/>
          </a:xfrm>
        </p:grpSpPr>
        <p:sp>
          <p:nvSpPr>
            <p:cNvPr id="17" name="육각형[H] 16">
              <a:extLst>
                <a:ext uri="{FF2B5EF4-FFF2-40B4-BE49-F238E27FC236}">
                  <a16:creationId xmlns:a16="http://schemas.microsoft.com/office/drawing/2014/main" id="{26279D1C-5C12-084E-9DD1-8AD90D2B1340}"/>
                </a:ext>
              </a:extLst>
            </p:cNvPr>
            <p:cNvSpPr/>
            <p:nvPr/>
          </p:nvSpPr>
          <p:spPr>
            <a:xfrm>
              <a:off x="6415774" y="2019207"/>
              <a:ext cx="457130" cy="394078"/>
            </a:xfrm>
            <a:prstGeom prst="hexagon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Google Shape;134;p23">
              <a:extLst>
                <a:ext uri="{FF2B5EF4-FFF2-40B4-BE49-F238E27FC236}">
                  <a16:creationId xmlns:a16="http://schemas.microsoft.com/office/drawing/2014/main" id="{ECDC87B7-34EE-A049-A8E1-09A84F914307}"/>
                </a:ext>
              </a:extLst>
            </p:cNvPr>
            <p:cNvSpPr txBox="1">
              <a:spLocks/>
            </p:cNvSpPr>
            <p:nvPr/>
          </p:nvSpPr>
          <p:spPr>
            <a:xfrm>
              <a:off x="6273847" y="2073167"/>
              <a:ext cx="748800" cy="3030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dirty="0">
                  <a:solidFill>
                    <a:schemeClr val="lt1"/>
                  </a:solidFill>
                </a:rPr>
                <a:t>03</a:t>
              </a:r>
            </a:p>
          </p:txBody>
        </p:sp>
        <p:sp>
          <p:nvSpPr>
            <p:cNvPr id="32" name="Google Shape;126;p23">
              <a:extLst>
                <a:ext uri="{FF2B5EF4-FFF2-40B4-BE49-F238E27FC236}">
                  <a16:creationId xmlns:a16="http://schemas.microsoft.com/office/drawing/2014/main" id="{1D2C51DB-484F-8C4A-AF16-B22D54926207}"/>
                </a:ext>
              </a:extLst>
            </p:cNvPr>
            <p:cNvSpPr txBox="1">
              <a:spLocks/>
            </p:cNvSpPr>
            <p:nvPr/>
          </p:nvSpPr>
          <p:spPr>
            <a:xfrm>
              <a:off x="5840368" y="2357507"/>
              <a:ext cx="15963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구현 및 결과</a:t>
              </a:r>
            </a:p>
          </p:txBody>
        </p:sp>
      </p:grpSp>
      <p:sp>
        <p:nvSpPr>
          <p:cNvPr id="33" name="Google Shape;162;p26">
            <a:extLst>
              <a:ext uri="{FF2B5EF4-FFF2-40B4-BE49-F238E27FC236}">
                <a16:creationId xmlns:a16="http://schemas.microsoft.com/office/drawing/2014/main" id="{69807A9A-9A59-3E46-8F02-A4DA712616E7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>
                <a:alpha val="11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62;p26">
            <a:extLst>
              <a:ext uri="{FF2B5EF4-FFF2-40B4-BE49-F238E27FC236}">
                <a16:creationId xmlns:a16="http://schemas.microsoft.com/office/drawing/2014/main" id="{F8D3E73F-6D8C-244D-9CBD-FF7573A2EAC1}"/>
              </a:ext>
            </a:extLst>
          </p:cNvPr>
          <p:cNvSpPr/>
          <p:nvPr/>
        </p:nvSpPr>
        <p:spPr>
          <a:xfrm rot="7446719">
            <a:off x="7512692" y="3560199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>
                <a:alpha val="11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124;p23">
            <a:extLst>
              <a:ext uri="{FF2B5EF4-FFF2-40B4-BE49-F238E27FC236}">
                <a16:creationId xmlns:a16="http://schemas.microsoft.com/office/drawing/2014/main" id="{4F728881-A22E-9D41-AE45-39C79D1F02C7}"/>
              </a:ext>
            </a:extLst>
          </p:cNvPr>
          <p:cNvCxnSpPr/>
          <p:nvPr/>
        </p:nvCxnSpPr>
        <p:spPr>
          <a:xfrm>
            <a:off x="3281900" y="3284986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600077079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53E5543B-2AFF-4C91-A455-F3307980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931">
            <a:off x="1420732" y="2996562"/>
            <a:ext cx="2566361" cy="1928054"/>
          </a:xfrm>
          <a:prstGeom prst="rect">
            <a:avLst/>
          </a:prstGeom>
        </p:spPr>
      </p:pic>
      <p:sp>
        <p:nvSpPr>
          <p:cNvPr id="13" name="Google Shape;126;p23">
            <a:extLst>
              <a:ext uri="{FF2B5EF4-FFF2-40B4-BE49-F238E27FC236}">
                <a16:creationId xmlns:a16="http://schemas.microsoft.com/office/drawing/2014/main" id="{2972E127-4AFE-214E-BA44-A2AAB3FB15BE}"/>
              </a:ext>
            </a:extLst>
          </p:cNvPr>
          <p:cNvSpPr txBox="1">
            <a:spLocks/>
          </p:cNvSpPr>
          <p:nvPr/>
        </p:nvSpPr>
        <p:spPr>
          <a:xfrm>
            <a:off x="2227375" y="94512"/>
            <a:ext cx="4833182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2">
                    <a:lumMod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프로젝트 개요</a:t>
            </a:r>
          </a:p>
        </p:txBody>
      </p:sp>
      <p:cxnSp>
        <p:nvCxnSpPr>
          <p:cNvPr id="15" name="Google Shape;125;p23">
            <a:extLst>
              <a:ext uri="{FF2B5EF4-FFF2-40B4-BE49-F238E27FC236}">
                <a16:creationId xmlns:a16="http://schemas.microsoft.com/office/drawing/2014/main" id="{743AF5FD-6A40-044D-AE8D-A9DB14812866}"/>
              </a:ext>
            </a:extLst>
          </p:cNvPr>
          <p:cNvCxnSpPr>
            <a:cxnSpLocks/>
          </p:cNvCxnSpPr>
          <p:nvPr/>
        </p:nvCxnSpPr>
        <p:spPr>
          <a:xfrm>
            <a:off x="1511300" y="681859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D22F249-C796-41F3-B5EE-0EEFD3AACA11}"/>
              </a:ext>
            </a:extLst>
          </p:cNvPr>
          <p:cNvGrpSpPr/>
          <p:nvPr/>
        </p:nvGrpSpPr>
        <p:grpSpPr>
          <a:xfrm>
            <a:off x="959369" y="3469385"/>
            <a:ext cx="3489086" cy="1115650"/>
            <a:chOff x="5014822" y="3432120"/>
            <a:chExt cx="3489086" cy="111565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CA1ACAD-BF96-4A9C-BD1C-FCB484EFC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797" b="23624"/>
            <a:stretch/>
          </p:blipFill>
          <p:spPr>
            <a:xfrm rot="21183566">
              <a:off x="5014822" y="3498928"/>
              <a:ext cx="3489086" cy="101367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solidFill>
                <a:srgbClr val="FF0000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BBDEC48-D99A-4144-A5A8-ACD9B4D3A106}"/>
                </a:ext>
              </a:extLst>
            </p:cNvPr>
            <p:cNvSpPr/>
            <p:nvPr/>
          </p:nvSpPr>
          <p:spPr>
            <a:xfrm rot="21183566">
              <a:off x="5171686" y="3916158"/>
              <a:ext cx="3119409" cy="28725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highlight>
                  <a:srgbClr val="FFFF00"/>
                </a:highlight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C54BC30-B2F8-4C39-8D73-E54BEE44E4D7}"/>
                </a:ext>
              </a:extLst>
            </p:cNvPr>
            <p:cNvSpPr/>
            <p:nvPr/>
          </p:nvSpPr>
          <p:spPr>
            <a:xfrm rot="21183566">
              <a:off x="5173917" y="4260518"/>
              <a:ext cx="2911448" cy="28725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FFFF00"/>
                </a:highlight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635008-2CC6-473C-9FD7-78FFEC880F33}"/>
                </a:ext>
              </a:extLst>
            </p:cNvPr>
            <p:cNvSpPr/>
            <p:nvPr/>
          </p:nvSpPr>
          <p:spPr>
            <a:xfrm rot="21183566">
              <a:off x="7826600" y="3432120"/>
              <a:ext cx="390822" cy="20883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DBC93BD-E643-4F96-9A5D-4E2B2B26C11C}"/>
              </a:ext>
            </a:extLst>
          </p:cNvPr>
          <p:cNvGrpSpPr/>
          <p:nvPr/>
        </p:nvGrpSpPr>
        <p:grpSpPr>
          <a:xfrm>
            <a:off x="5240614" y="1159885"/>
            <a:ext cx="3368560" cy="1525085"/>
            <a:chOff x="2935709" y="2626871"/>
            <a:chExt cx="3368560" cy="152508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27392-F6AE-46F4-BE27-BFAF6E5C3C96}"/>
                </a:ext>
              </a:extLst>
            </p:cNvPr>
            <p:cNvSpPr txBox="1"/>
            <p:nvPr/>
          </p:nvSpPr>
          <p:spPr>
            <a:xfrm>
              <a:off x="2961687" y="3051334"/>
              <a:ext cx="3342582" cy="1100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+mn-ea"/>
                  <a:ea typeface="+mn-ea"/>
                </a:rPr>
                <a:t>조리 과정 中 유해물질의 심각성 </a:t>
              </a:r>
              <a:r>
                <a:rPr lang="ko-KR" altLang="en-US" b="1" dirty="0">
                  <a:latin typeface="+mn-ea"/>
                  <a:ea typeface="+mn-ea"/>
                  <a:sym typeface="Wingdings" panose="05000000000000000000" pitchFamily="2" charset="2"/>
                </a:rPr>
                <a:t></a:t>
              </a:r>
              <a:r>
                <a:rPr lang="ko-KR" altLang="en-US" b="1" dirty="0">
                  <a:latin typeface="+mn-ea"/>
                  <a:ea typeface="+mn-ea"/>
                </a:rPr>
                <a:t> </a:t>
              </a:r>
              <a:endParaRPr lang="en-US" altLang="ko-KR" b="1" dirty="0">
                <a:latin typeface="+mn-ea"/>
                <a:ea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+mn-ea"/>
                  <a:ea typeface="+mn-ea"/>
                </a:rPr>
                <a:t>다양한 유해물질 발생</a:t>
              </a:r>
              <a:endParaRPr lang="en-US" altLang="ko-KR" b="1" dirty="0">
                <a:latin typeface="+mn-ea"/>
                <a:ea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800" dirty="0">
                <a:latin typeface="+mn-ea"/>
                <a:ea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B2DE20-D10B-47A7-A4E6-24052A368321}"/>
                </a:ext>
              </a:extLst>
            </p:cNvPr>
            <p:cNvSpPr txBox="1"/>
            <p:nvPr/>
          </p:nvSpPr>
          <p:spPr>
            <a:xfrm>
              <a:off x="3212396" y="266170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latin typeface="+mn-ea"/>
                  <a:ea typeface="+mn-ea"/>
                </a:rPr>
                <a:t>조리실 현황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4F0C80B-03E8-4C55-ADB4-8964523D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95885" l="5556" r="9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35709" y="2626871"/>
              <a:ext cx="325178" cy="438992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A2FB825-4B36-49FD-8700-75C6239D81D7}"/>
              </a:ext>
            </a:extLst>
          </p:cNvPr>
          <p:cNvGrpSpPr/>
          <p:nvPr/>
        </p:nvGrpSpPr>
        <p:grpSpPr>
          <a:xfrm>
            <a:off x="1913644" y="1612569"/>
            <a:ext cx="720000" cy="720000"/>
            <a:chOff x="5745437" y="1394315"/>
            <a:chExt cx="720000" cy="72000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6C5102C-907A-47DB-8E5F-E384192E24DA}"/>
                </a:ext>
              </a:extLst>
            </p:cNvPr>
            <p:cNvSpPr/>
            <p:nvPr/>
          </p:nvSpPr>
          <p:spPr>
            <a:xfrm>
              <a:off x="5745437" y="1394315"/>
              <a:ext cx="720000" cy="720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B1DAA65-0DE3-4095-B04A-30B1794C88E8}"/>
                </a:ext>
              </a:extLst>
            </p:cNvPr>
            <p:cNvSpPr/>
            <p:nvPr/>
          </p:nvSpPr>
          <p:spPr>
            <a:xfrm>
              <a:off x="5796908" y="1909086"/>
              <a:ext cx="618015" cy="197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b="1" dirty="0">
                  <a:solidFill>
                    <a:schemeClr val="tx1"/>
                  </a:solidFill>
                </a:rPr>
                <a:t>삼겹살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292DF46-DC51-425D-9C74-32B384A0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3941" y="1410945"/>
              <a:ext cx="573548" cy="573548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7D18B95-6DC3-4D7C-968A-967CFA78D613}"/>
              </a:ext>
            </a:extLst>
          </p:cNvPr>
          <p:cNvSpPr/>
          <p:nvPr/>
        </p:nvSpPr>
        <p:spPr>
          <a:xfrm>
            <a:off x="1977372" y="2329509"/>
            <a:ext cx="552936" cy="197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+mn-ea"/>
              </a:rPr>
              <a:t>1360</a:t>
            </a:r>
            <a:endParaRPr kumimoji="1"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27E871F-93A4-4227-A197-E78604341DB6}"/>
              </a:ext>
            </a:extLst>
          </p:cNvPr>
          <p:cNvGrpSpPr/>
          <p:nvPr/>
        </p:nvGrpSpPr>
        <p:grpSpPr>
          <a:xfrm>
            <a:off x="1123376" y="1612569"/>
            <a:ext cx="720000" cy="720000"/>
            <a:chOff x="4902611" y="1409135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70459B6-CBBE-4786-9B6C-149225A443B2}"/>
                </a:ext>
              </a:extLst>
            </p:cNvPr>
            <p:cNvSpPr/>
            <p:nvPr/>
          </p:nvSpPr>
          <p:spPr>
            <a:xfrm>
              <a:off x="4902611" y="1409135"/>
              <a:ext cx="720000" cy="720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FD3619-DA9A-4108-9744-C3B6434C6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51336" y="1455913"/>
              <a:ext cx="460931" cy="478239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07E8C36-4258-413C-B9F1-DAC171467C53}"/>
                </a:ext>
              </a:extLst>
            </p:cNvPr>
            <p:cNvSpPr/>
            <p:nvPr/>
          </p:nvSpPr>
          <p:spPr>
            <a:xfrm>
              <a:off x="4954196" y="1911980"/>
              <a:ext cx="649696" cy="179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b="1" dirty="0">
                  <a:solidFill>
                    <a:schemeClr val="tx1"/>
                  </a:solidFill>
                </a:rPr>
                <a:t>고등어</a:t>
              </a:r>
              <a:endParaRPr kumimoji="1"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D94A63-9599-463D-B15F-6A08181D2A97}"/>
              </a:ext>
            </a:extLst>
          </p:cNvPr>
          <p:cNvSpPr/>
          <p:nvPr/>
        </p:nvSpPr>
        <p:spPr>
          <a:xfrm>
            <a:off x="1156243" y="2326766"/>
            <a:ext cx="668414" cy="206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+mn-ea"/>
              </a:rPr>
              <a:t>2290</a:t>
            </a:r>
            <a:endParaRPr kumimoji="1"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B9E38E4-ACD6-4C85-8E0D-880AF24077F5}"/>
              </a:ext>
            </a:extLst>
          </p:cNvPr>
          <p:cNvGrpSpPr/>
          <p:nvPr/>
        </p:nvGrpSpPr>
        <p:grpSpPr>
          <a:xfrm>
            <a:off x="2703913" y="1612569"/>
            <a:ext cx="720000" cy="720000"/>
            <a:chOff x="6606982" y="1394315"/>
            <a:chExt cx="720000" cy="72000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3394FA6-5C95-4E48-A5B5-64A1A593FF6A}"/>
                </a:ext>
              </a:extLst>
            </p:cNvPr>
            <p:cNvSpPr/>
            <p:nvPr/>
          </p:nvSpPr>
          <p:spPr>
            <a:xfrm>
              <a:off x="6606982" y="1394315"/>
              <a:ext cx="720000" cy="720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F2802C0-EB8E-40B3-81E5-D7445B7D26F1}"/>
                </a:ext>
              </a:extLst>
            </p:cNvPr>
            <p:cNvSpPr/>
            <p:nvPr/>
          </p:nvSpPr>
          <p:spPr>
            <a:xfrm>
              <a:off x="6658526" y="1882138"/>
              <a:ext cx="618015" cy="2263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b="1" dirty="0" err="1">
                  <a:solidFill>
                    <a:schemeClr val="tx1"/>
                  </a:solidFill>
                </a:rPr>
                <a:t>후라이</a:t>
              </a:r>
              <a:endParaRPr kumimoji="1"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CE2F148-7A12-46A7-A820-C48D052E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30388" y="1445129"/>
              <a:ext cx="471067" cy="470147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C93F48-9BA9-4BCF-9E32-E9562E9D5340}"/>
              </a:ext>
            </a:extLst>
          </p:cNvPr>
          <p:cNvSpPr/>
          <p:nvPr/>
        </p:nvSpPr>
        <p:spPr>
          <a:xfrm>
            <a:off x="2755457" y="2306356"/>
            <a:ext cx="618015" cy="22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+mn-ea"/>
              </a:rPr>
              <a:t>1330</a:t>
            </a:r>
            <a:endParaRPr kumimoji="1"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C2671F-2F08-4AD3-ADBA-236BF4BB1C9A}"/>
              </a:ext>
            </a:extLst>
          </p:cNvPr>
          <p:cNvSpPr/>
          <p:nvPr/>
        </p:nvSpPr>
        <p:spPr>
          <a:xfrm>
            <a:off x="3899028" y="2306356"/>
            <a:ext cx="618015" cy="22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+mn-ea"/>
              </a:rPr>
              <a:t>36</a:t>
            </a:r>
            <a:endParaRPr kumimoji="1"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B8C4B9B-9A88-4A3B-9C98-6ADBB579B37C}"/>
              </a:ext>
            </a:extLst>
          </p:cNvPr>
          <p:cNvGrpSpPr/>
          <p:nvPr/>
        </p:nvGrpSpPr>
        <p:grpSpPr>
          <a:xfrm>
            <a:off x="3819375" y="1612569"/>
            <a:ext cx="788073" cy="720000"/>
            <a:chOff x="7742764" y="1394161"/>
            <a:chExt cx="788073" cy="72000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D042D70-EF8D-4330-844A-F17599763BA6}"/>
                </a:ext>
              </a:extLst>
            </p:cNvPr>
            <p:cNvSpPr/>
            <p:nvPr/>
          </p:nvSpPr>
          <p:spPr>
            <a:xfrm>
              <a:off x="7765851" y="1394161"/>
              <a:ext cx="720000" cy="72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10FC9ED-6BF4-4443-AD92-814AE52260C4}"/>
                </a:ext>
              </a:extLst>
            </p:cNvPr>
            <p:cNvSpPr/>
            <p:nvPr/>
          </p:nvSpPr>
          <p:spPr>
            <a:xfrm>
              <a:off x="7742764" y="1832747"/>
              <a:ext cx="788073" cy="2263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b="1" dirty="0">
                  <a:solidFill>
                    <a:schemeClr val="tx1"/>
                  </a:solidFill>
                </a:rPr>
                <a:t>대기 나쁨</a:t>
              </a:r>
              <a:endParaRPr kumimoji="1" lang="ko-KR" alt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81B03D3-FB52-4F35-AA9C-4CFFB283F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54836" y="1400920"/>
              <a:ext cx="538255" cy="53825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FF828EE-E46A-4E2F-9891-48CFD66C5993}"/>
              </a:ext>
            </a:extLst>
          </p:cNvPr>
          <p:cNvGrpSpPr/>
          <p:nvPr/>
        </p:nvGrpSpPr>
        <p:grpSpPr>
          <a:xfrm>
            <a:off x="3535487" y="1366651"/>
            <a:ext cx="79564" cy="1182984"/>
            <a:chOff x="7545719" y="919507"/>
            <a:chExt cx="79564" cy="118298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EA6B94D-C464-40D8-8025-52ED778A5346}"/>
                </a:ext>
              </a:extLst>
            </p:cNvPr>
            <p:cNvSpPr/>
            <p:nvPr/>
          </p:nvSpPr>
          <p:spPr>
            <a:xfrm rot="18017310">
              <a:off x="7265821" y="1743029"/>
              <a:ext cx="655782" cy="631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B094FDA-EDCE-4E71-978D-4C2587DC242D}"/>
                </a:ext>
              </a:extLst>
            </p:cNvPr>
            <p:cNvSpPr/>
            <p:nvPr/>
          </p:nvSpPr>
          <p:spPr>
            <a:xfrm rot="3347022">
              <a:off x="7249399" y="1215827"/>
              <a:ext cx="655782" cy="631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651E98-4B1A-4FE6-AA45-4E43AE9F9823}"/>
                  </a:ext>
                </a:extLst>
              </p:cNvPr>
              <p:cNvSpPr txBox="1"/>
              <p:nvPr/>
            </p:nvSpPr>
            <p:spPr>
              <a:xfrm>
                <a:off x="1272101" y="1083511"/>
                <a:ext cx="3191323" cy="312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+mn-ea"/>
                    <a:ea typeface="+mn-ea"/>
                  </a:rPr>
                  <a:t>조리시 미세먼지 발생 정도 </a:t>
                </a:r>
                <a:r>
                  <a:rPr kumimoji="1" lang="en-US" altLang="ko-KR" sz="14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ko-KR" alt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𝝁</m:t>
                    </m:r>
                    <m:r>
                      <a:rPr kumimoji="1" lang="ko-KR" alt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𝓶</m:t>
                    </m:r>
                    <m:r>
                      <a:rPr kumimoji="1"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/</m:t>
                    </m:r>
                    <m:sSup>
                      <m:sSupPr>
                        <m:ctrlPr>
                          <a:rPr kumimoji="1"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1"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e>
                      <m:sup>
                        <m:r>
                          <a:rPr kumimoji="1"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p>
                    </m:sSup>
                    <m:r>
                      <a:rPr kumimoji="1"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ko-KR" altLang="en-US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651E98-4B1A-4FE6-AA45-4E43AE9F9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01" y="1083511"/>
                <a:ext cx="3191323" cy="312586"/>
              </a:xfrm>
              <a:prstGeom prst="rect">
                <a:avLst/>
              </a:prstGeom>
              <a:blipFill>
                <a:blip r:embed="rId12"/>
                <a:stretch>
                  <a:fillRect l="-574"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그룹 70">
            <a:extLst>
              <a:ext uri="{FF2B5EF4-FFF2-40B4-BE49-F238E27FC236}">
                <a16:creationId xmlns:a16="http://schemas.microsoft.com/office/drawing/2014/main" id="{28C3493F-073D-498B-8514-F074839EFE34}"/>
              </a:ext>
            </a:extLst>
          </p:cNvPr>
          <p:cNvGrpSpPr/>
          <p:nvPr/>
        </p:nvGrpSpPr>
        <p:grpSpPr>
          <a:xfrm>
            <a:off x="5242873" y="3005449"/>
            <a:ext cx="3018450" cy="1136042"/>
            <a:chOff x="2935709" y="2626871"/>
            <a:chExt cx="3018450" cy="113604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3D981D-A439-4AE8-829B-560732738E2A}"/>
                </a:ext>
              </a:extLst>
            </p:cNvPr>
            <p:cNvSpPr txBox="1"/>
            <p:nvPr/>
          </p:nvSpPr>
          <p:spPr>
            <a:xfrm>
              <a:off x="2959428" y="3065863"/>
              <a:ext cx="2994731" cy="697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+mn-ea"/>
                  <a:ea typeface="+mn-ea"/>
                </a:rPr>
                <a:t>실제 급식노동자 사망사고 발생</a:t>
              </a:r>
              <a:endParaRPr lang="en-US" altLang="ko-KR" b="1" dirty="0">
                <a:latin typeface="+mn-ea"/>
                <a:ea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+mn-ea"/>
                  <a:ea typeface="+mn-ea"/>
                </a:rPr>
                <a:t>이에 대한 환기장치 설치 </a:t>
              </a:r>
              <a:r>
                <a:rPr lang="en-US" altLang="ko-KR" b="1" dirty="0">
                  <a:latin typeface="+mn-ea"/>
                  <a:ea typeface="+mn-ea"/>
                </a:rPr>
                <a:t>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3847B0A-FA07-4856-8CCC-6E80F84AC76B}"/>
                </a:ext>
              </a:extLst>
            </p:cNvPr>
            <p:cNvSpPr txBox="1"/>
            <p:nvPr/>
          </p:nvSpPr>
          <p:spPr>
            <a:xfrm>
              <a:off x="3212396" y="2661701"/>
              <a:ext cx="265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latin typeface="+mn-ea"/>
                  <a:ea typeface="+mn-ea"/>
                </a:rPr>
                <a:t>환경설비 설치의무 부재</a:t>
              </a: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41C6CC5-8140-48EA-977B-26AF14E1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95885" l="5556" r="9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35709" y="2626871"/>
              <a:ext cx="325178" cy="438992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79F1307-4F5C-4F83-9B71-D45DCA7F29A9}"/>
              </a:ext>
            </a:extLst>
          </p:cNvPr>
          <p:cNvSpPr txBox="1"/>
          <p:nvPr/>
        </p:nvSpPr>
        <p:spPr>
          <a:xfrm>
            <a:off x="592973" y="-468869"/>
            <a:ext cx="4014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조리 시설 내 환경 안전 관리 시스템의 부재</a:t>
            </a:r>
          </a:p>
        </p:txBody>
      </p:sp>
      <p:sp>
        <p:nvSpPr>
          <p:cNvPr id="56" name="액자 55">
            <a:extLst>
              <a:ext uri="{FF2B5EF4-FFF2-40B4-BE49-F238E27FC236}">
                <a16:creationId xmlns:a16="http://schemas.microsoft.com/office/drawing/2014/main" id="{FDC41099-AFD9-4E58-8E37-5E2EABF27364}"/>
              </a:ext>
            </a:extLst>
          </p:cNvPr>
          <p:cNvSpPr/>
          <p:nvPr/>
        </p:nvSpPr>
        <p:spPr>
          <a:xfrm>
            <a:off x="671542" y="-560547"/>
            <a:ext cx="4008789" cy="487151"/>
          </a:xfrm>
          <a:prstGeom prst="frame">
            <a:avLst>
              <a:gd name="adj1" fmla="val 4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62674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F00EDE-3E2E-4062-927F-F6292F2F8C37}"/>
              </a:ext>
            </a:extLst>
          </p:cNvPr>
          <p:cNvSpPr/>
          <p:nvPr/>
        </p:nvSpPr>
        <p:spPr>
          <a:xfrm>
            <a:off x="160975" y="3505017"/>
            <a:ext cx="3365838" cy="339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 dirty="0">
                <a:solidFill>
                  <a:schemeClr val="tx1"/>
                </a:solidFill>
                <a:latin typeface="+mn-ea"/>
              </a:rPr>
              <a:t>To Do</a:t>
            </a:r>
            <a:endParaRPr kumimoji="1" lang="ko-Kore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282546-FBAE-4479-A0E6-7942122270C3}"/>
              </a:ext>
            </a:extLst>
          </p:cNvPr>
          <p:cNvSpPr/>
          <p:nvPr/>
        </p:nvSpPr>
        <p:spPr>
          <a:xfrm>
            <a:off x="145924" y="824622"/>
            <a:ext cx="3365838" cy="339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+mn-ea"/>
              </a:rPr>
              <a:t>기존 점검 시스템</a:t>
            </a:r>
            <a:endParaRPr kumimoji="1" lang="ko-Kore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9E52C9-F7E3-4979-A246-8A7585824F82}"/>
              </a:ext>
            </a:extLst>
          </p:cNvPr>
          <p:cNvSpPr/>
          <p:nvPr/>
        </p:nvSpPr>
        <p:spPr>
          <a:xfrm>
            <a:off x="150933" y="3855267"/>
            <a:ext cx="3360829" cy="10204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56087C-6DC8-460E-A44E-69BFA5AFE3FD}"/>
              </a:ext>
            </a:extLst>
          </p:cNvPr>
          <p:cNvSpPr/>
          <p:nvPr/>
        </p:nvSpPr>
        <p:spPr>
          <a:xfrm>
            <a:off x="145924" y="1167309"/>
            <a:ext cx="3365838" cy="18786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126;p23">
            <a:extLst>
              <a:ext uri="{FF2B5EF4-FFF2-40B4-BE49-F238E27FC236}">
                <a16:creationId xmlns:a16="http://schemas.microsoft.com/office/drawing/2014/main" id="{B9ED6D3D-8F96-F540-96EF-C6711DE1D601}"/>
              </a:ext>
            </a:extLst>
          </p:cNvPr>
          <p:cNvSpPr txBox="1">
            <a:spLocks/>
          </p:cNvSpPr>
          <p:nvPr/>
        </p:nvSpPr>
        <p:spPr>
          <a:xfrm>
            <a:off x="2197680" y="83739"/>
            <a:ext cx="4833182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2">
                    <a:lumMod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프로젝트 목표</a:t>
            </a:r>
          </a:p>
        </p:txBody>
      </p:sp>
      <p:cxnSp>
        <p:nvCxnSpPr>
          <p:cNvPr id="24" name="Google Shape;125;p23">
            <a:extLst>
              <a:ext uri="{FF2B5EF4-FFF2-40B4-BE49-F238E27FC236}">
                <a16:creationId xmlns:a16="http://schemas.microsoft.com/office/drawing/2014/main" id="{711D3D6C-653A-224E-9182-2C2D8F5C6811}"/>
              </a:ext>
            </a:extLst>
          </p:cNvPr>
          <p:cNvCxnSpPr>
            <a:cxnSpLocks/>
          </p:cNvCxnSpPr>
          <p:nvPr/>
        </p:nvCxnSpPr>
        <p:spPr>
          <a:xfrm>
            <a:off x="1511300" y="681859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4;p61">
            <a:extLst>
              <a:ext uri="{FF2B5EF4-FFF2-40B4-BE49-F238E27FC236}">
                <a16:creationId xmlns:a16="http://schemas.microsoft.com/office/drawing/2014/main" id="{5901D274-FF3F-974E-A0FA-F52F92002EB5}"/>
              </a:ext>
            </a:extLst>
          </p:cNvPr>
          <p:cNvSpPr/>
          <p:nvPr/>
        </p:nvSpPr>
        <p:spPr>
          <a:xfrm>
            <a:off x="254852" y="2362038"/>
            <a:ext cx="3157851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300" b="1" u="none" strike="noStrike" cap="none" dirty="0">
                <a:solidFill>
                  <a:sysClr val="windowText" lastClr="000000"/>
                </a:solidFill>
                <a:latin typeface="+mn-ea"/>
                <a:ea typeface="+mn-ea"/>
                <a:sym typeface="Arial"/>
              </a:rPr>
              <a:t>높은 검사 비용</a:t>
            </a:r>
            <a:r>
              <a:rPr lang="en-US" altLang="ko-KR" sz="1300" b="1" u="none" strike="noStrike" cap="none" dirty="0">
                <a:solidFill>
                  <a:sysClr val="windowText" lastClr="000000"/>
                </a:solidFill>
                <a:latin typeface="+mn-ea"/>
                <a:ea typeface="+mn-ea"/>
                <a:sym typeface="Arial"/>
              </a:rPr>
              <a:t>,</a:t>
            </a:r>
            <a:r>
              <a:rPr lang="ko-KR" altLang="en-US" sz="1300" b="1" u="none" strike="noStrike" cap="none" dirty="0">
                <a:solidFill>
                  <a:sysClr val="windowText" lastClr="000000"/>
                </a:solidFill>
                <a:latin typeface="+mn-ea"/>
                <a:ea typeface="+mn-ea"/>
                <a:sym typeface="Arial"/>
              </a:rPr>
              <a:t> 한시적인 점검</a:t>
            </a:r>
            <a:endParaRPr lang="en-US" sz="1300" b="1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sz="1300" b="1" dirty="0">
                <a:solidFill>
                  <a:sysClr val="windowText" lastClr="000000"/>
                </a:solidFill>
                <a:latin typeface="+mn-ea"/>
                <a:ea typeface="+mn-ea"/>
              </a:rPr>
              <a:t>Human Error, </a:t>
            </a:r>
            <a:r>
              <a:rPr lang="ko-KR" altLang="en-US" sz="1300" b="1" dirty="0">
                <a:solidFill>
                  <a:sysClr val="windowText" lastClr="000000"/>
                </a:solidFill>
                <a:latin typeface="+mn-ea"/>
                <a:ea typeface="+mn-ea"/>
              </a:rPr>
              <a:t>항목의 한정성</a:t>
            </a:r>
            <a:endParaRPr sz="1300" b="1" u="none" strike="noStrike" cap="none" dirty="0">
              <a:solidFill>
                <a:sysClr val="windowText" lastClr="000000"/>
              </a:solidFill>
              <a:latin typeface="+mn-ea"/>
              <a:ea typeface="+mn-ea"/>
              <a:sym typeface="Arial"/>
            </a:endParaRPr>
          </a:p>
        </p:txBody>
      </p:sp>
      <p:cxnSp>
        <p:nvCxnSpPr>
          <p:cNvPr id="38" name="Google Shape;125;p23">
            <a:extLst>
              <a:ext uri="{FF2B5EF4-FFF2-40B4-BE49-F238E27FC236}">
                <a16:creationId xmlns:a16="http://schemas.microsoft.com/office/drawing/2014/main" id="{F5EA7C8B-11D0-41DD-BFEC-2515D502EED6}"/>
              </a:ext>
            </a:extLst>
          </p:cNvPr>
          <p:cNvCxnSpPr>
            <a:cxnSpLocks/>
          </p:cNvCxnSpPr>
          <p:nvPr/>
        </p:nvCxnSpPr>
        <p:spPr>
          <a:xfrm>
            <a:off x="2192604" y="681859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모서리가 둥근 직사각형 15">
            <a:extLst>
              <a:ext uri="{FF2B5EF4-FFF2-40B4-BE49-F238E27FC236}">
                <a16:creationId xmlns:a16="http://schemas.microsoft.com/office/drawing/2014/main" id="{27953750-58AD-4217-A630-CCA9C2E3A674}"/>
              </a:ext>
            </a:extLst>
          </p:cNvPr>
          <p:cNvSpPr/>
          <p:nvPr/>
        </p:nvSpPr>
        <p:spPr>
          <a:xfrm>
            <a:off x="4468449" y="1617133"/>
            <a:ext cx="4407440" cy="197950"/>
          </a:xfrm>
          <a:prstGeom prst="roundRect">
            <a:avLst>
              <a:gd name="adj" fmla="val 3446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세부 목표</a:t>
            </a:r>
            <a:endParaRPr kumimoji="1" lang="ko-Kore-KR" altLang="en-US" sz="1050" b="1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7" name="Google Shape;514;p61">
            <a:extLst>
              <a:ext uri="{FF2B5EF4-FFF2-40B4-BE49-F238E27FC236}">
                <a16:creationId xmlns:a16="http://schemas.microsoft.com/office/drawing/2014/main" id="{1F9417FA-66FC-4324-B18C-EE5BEE8440E4}"/>
              </a:ext>
            </a:extLst>
          </p:cNvPr>
          <p:cNvSpPr/>
          <p:nvPr/>
        </p:nvSpPr>
        <p:spPr>
          <a:xfrm>
            <a:off x="952735" y="3846247"/>
            <a:ext cx="2157204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sz="1300" b="1" dirty="0">
                <a:solidFill>
                  <a:sysClr val="windowText" lastClr="000000"/>
                </a:solidFill>
                <a:latin typeface="+mn-ea"/>
                <a:ea typeface="+mn-ea"/>
              </a:rPr>
              <a:t>정량적 수치 측정</a:t>
            </a:r>
            <a:endParaRPr lang="en-US" altLang="ko-KR" sz="1300" b="1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1300" b="1" dirty="0">
                <a:solidFill>
                  <a:sysClr val="windowText" lastClr="000000"/>
                </a:solidFill>
                <a:latin typeface="+mn-ea"/>
                <a:ea typeface="+mn-ea"/>
              </a:rPr>
              <a:t>Real-Time Data</a:t>
            </a:r>
          </a:p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sz="1300" b="1" dirty="0">
                <a:solidFill>
                  <a:sysClr val="windowText" lastClr="000000"/>
                </a:solidFill>
                <a:latin typeface="+mn-ea"/>
                <a:ea typeface="+mn-ea"/>
              </a:rPr>
              <a:t>접근 용이성</a:t>
            </a:r>
            <a:endParaRPr lang="en-US" altLang="ko-KR" sz="1300" b="1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3A7C77-743E-43A4-8E9F-898F2B95B1DE}"/>
              </a:ext>
            </a:extLst>
          </p:cNvPr>
          <p:cNvSpPr/>
          <p:nvPr/>
        </p:nvSpPr>
        <p:spPr>
          <a:xfrm>
            <a:off x="4444714" y="1890762"/>
            <a:ext cx="4407440" cy="7147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u="none" strike="noStrike" cap="none" dirty="0">
                <a:solidFill>
                  <a:schemeClr val="tx1"/>
                </a:solidFill>
                <a:latin typeface="+mn-ea"/>
                <a:sym typeface="Arial"/>
              </a:rPr>
              <a:t>통합 모니터링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여러 장소의 실시간 정보 모니터링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0810EB5-F0C0-4D47-9832-64D908A228CA}"/>
              </a:ext>
            </a:extLst>
          </p:cNvPr>
          <p:cNvSpPr/>
          <p:nvPr/>
        </p:nvSpPr>
        <p:spPr>
          <a:xfrm>
            <a:off x="4444714" y="2672196"/>
            <a:ext cx="4407440" cy="7147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b="1" u="none" strike="noStrike" cap="none" dirty="0">
                <a:solidFill>
                  <a:schemeClr val="tx1"/>
                </a:solidFill>
                <a:latin typeface="+mn-ea"/>
                <a:sym typeface="Arial"/>
              </a:rPr>
              <a:t>신뢰성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신뢰도 높은 데이터 모니터링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ED56678-B3FF-4DEF-990F-96A513E2063D}"/>
              </a:ext>
            </a:extLst>
          </p:cNvPr>
          <p:cNvSpPr/>
          <p:nvPr/>
        </p:nvSpPr>
        <p:spPr>
          <a:xfrm>
            <a:off x="4438183" y="4221948"/>
            <a:ext cx="4407440" cy="7147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u="none" strike="noStrike" cap="none" dirty="0">
                <a:solidFill>
                  <a:schemeClr val="tx1"/>
                </a:solidFill>
                <a:latin typeface="+mn-ea"/>
                <a:sym typeface="Arial"/>
              </a:rPr>
              <a:t>사용자 친화적</a:t>
            </a:r>
          </a:p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다양한 사용자에 적합한 서비스 제공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4243A3E-A5D6-47B2-BED2-C701814CA4F2}"/>
              </a:ext>
            </a:extLst>
          </p:cNvPr>
          <p:cNvSpPr/>
          <p:nvPr/>
        </p:nvSpPr>
        <p:spPr>
          <a:xfrm>
            <a:off x="4444714" y="3453630"/>
            <a:ext cx="4407440" cy="7147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확장성</a:t>
            </a:r>
            <a:endParaRPr lang="ko-KR" altLang="en-US" sz="1400" b="1" u="none" strike="noStrike" cap="none" dirty="0">
              <a:solidFill>
                <a:schemeClr val="tx1"/>
              </a:solidFill>
              <a:latin typeface="+mn-ea"/>
              <a:sym typeface="Arial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하드웨어 확장에 용이한 시스템 구축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09D5AD85-EE09-4AD0-BEA0-38392913F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550" y="4327463"/>
            <a:ext cx="449406" cy="47088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75B7D07-2E6A-45D5-8A0A-ECF21B231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271" y="3529971"/>
            <a:ext cx="536449" cy="56208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F2CB047-ACD9-4A39-9D96-4A68F88E8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314" y="1937441"/>
            <a:ext cx="571406" cy="59871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55EDC6D-5313-4874-9D04-9DA1AE8F7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591" y="2738809"/>
            <a:ext cx="571406" cy="59871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8F60BAF-C27F-4BFA-81FB-4766518C6900}"/>
              </a:ext>
            </a:extLst>
          </p:cNvPr>
          <p:cNvSpPr/>
          <p:nvPr/>
        </p:nvSpPr>
        <p:spPr>
          <a:xfrm>
            <a:off x="1500943" y="3127333"/>
            <a:ext cx="304438" cy="28873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F4564B9-0E7D-4A02-B660-6F18DFF44E2B}"/>
              </a:ext>
            </a:extLst>
          </p:cNvPr>
          <p:cNvGrpSpPr/>
          <p:nvPr/>
        </p:nvGrpSpPr>
        <p:grpSpPr>
          <a:xfrm>
            <a:off x="371435" y="1217103"/>
            <a:ext cx="2960534" cy="1179820"/>
            <a:chOff x="339572" y="1200774"/>
            <a:chExt cx="2542228" cy="117982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35801D2-3FA4-4515-878C-F61292D2ABC7}"/>
                </a:ext>
              </a:extLst>
            </p:cNvPr>
            <p:cNvSpPr/>
            <p:nvPr/>
          </p:nvSpPr>
          <p:spPr>
            <a:xfrm>
              <a:off x="339572" y="1200774"/>
              <a:ext cx="1188000" cy="90000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5A2A8A3-B616-47B3-8024-EF45030200F1}"/>
                </a:ext>
              </a:extLst>
            </p:cNvPr>
            <p:cNvSpPr/>
            <p:nvPr/>
          </p:nvSpPr>
          <p:spPr>
            <a:xfrm>
              <a:off x="1693800" y="1211726"/>
              <a:ext cx="1188000" cy="900000"/>
            </a:xfrm>
            <a:prstGeom prst="round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C26E94E-D066-4788-BED6-4E7CF9FAFCD4}"/>
                </a:ext>
              </a:extLst>
            </p:cNvPr>
            <p:cNvSpPr txBox="1"/>
            <p:nvPr/>
          </p:nvSpPr>
          <p:spPr>
            <a:xfrm>
              <a:off x="506212" y="210359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+mn-ea"/>
                  <a:ea typeface="+mn-ea"/>
                </a:rPr>
                <a:t>직접 점검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49DB0D4-38F0-497A-9A9D-CBA1E2BCBDEA}"/>
                </a:ext>
              </a:extLst>
            </p:cNvPr>
            <p:cNvSpPr txBox="1"/>
            <p:nvPr/>
          </p:nvSpPr>
          <p:spPr>
            <a:xfrm>
              <a:off x="1852425" y="2084109"/>
              <a:ext cx="8707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latin typeface="+mn-ea"/>
                  <a:ea typeface="+mn-ea"/>
                </a:rPr>
                <a:t>CheckList</a:t>
              </a:r>
              <a:endParaRPr lang="ko-KR" altLang="en-US" b="1" dirty="0">
                <a:latin typeface="+mn-ea"/>
                <a:ea typeface="+mn-ea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73E8D0A-E7F2-4A38-890C-FADEF14A6981}"/>
              </a:ext>
            </a:extLst>
          </p:cNvPr>
          <p:cNvSpPr/>
          <p:nvPr/>
        </p:nvSpPr>
        <p:spPr>
          <a:xfrm>
            <a:off x="3519244" y="4339045"/>
            <a:ext cx="392497" cy="837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CAC69F1-3C27-4024-9B1A-4A75C8D628EE}"/>
              </a:ext>
            </a:extLst>
          </p:cNvPr>
          <p:cNvSpPr/>
          <p:nvPr/>
        </p:nvSpPr>
        <p:spPr>
          <a:xfrm rot="16200000">
            <a:off x="2273670" y="2700972"/>
            <a:ext cx="3191371" cy="847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805E25-29DF-485C-AAD2-ED8DE174B081}"/>
              </a:ext>
            </a:extLst>
          </p:cNvPr>
          <p:cNvSpPr/>
          <p:nvPr/>
        </p:nvSpPr>
        <p:spPr>
          <a:xfrm>
            <a:off x="3826968" y="1086019"/>
            <a:ext cx="532861" cy="8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0583FA8B-611F-4021-B5D6-837B60FFB09D}"/>
              </a:ext>
            </a:extLst>
          </p:cNvPr>
          <p:cNvSpPr/>
          <p:nvPr/>
        </p:nvSpPr>
        <p:spPr>
          <a:xfrm>
            <a:off x="4157962" y="1051819"/>
            <a:ext cx="248984" cy="154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15ED4C9-7AFD-45AB-BF1A-68C42A3984F5}"/>
              </a:ext>
            </a:extLst>
          </p:cNvPr>
          <p:cNvSpPr/>
          <p:nvPr/>
        </p:nvSpPr>
        <p:spPr>
          <a:xfrm>
            <a:off x="4438182" y="785130"/>
            <a:ext cx="4407439" cy="640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+mn-ea"/>
              </a:rPr>
              <a:t>AIoT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기반 조리실 내 작업 환경 모니터링 시스템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2109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26;p23">
            <a:extLst>
              <a:ext uri="{FF2B5EF4-FFF2-40B4-BE49-F238E27FC236}">
                <a16:creationId xmlns:a16="http://schemas.microsoft.com/office/drawing/2014/main" id="{23578D83-1DB7-0645-94CD-7AE3727FBD3A}"/>
              </a:ext>
            </a:extLst>
          </p:cNvPr>
          <p:cNvSpPr txBox="1">
            <a:spLocks/>
          </p:cNvSpPr>
          <p:nvPr/>
        </p:nvSpPr>
        <p:spPr>
          <a:xfrm>
            <a:off x="2777924" y="92097"/>
            <a:ext cx="3622384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목표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2BB83C0-ECC2-6941-A85C-582CC19A9F98}"/>
              </a:ext>
            </a:extLst>
          </p:cNvPr>
          <p:cNvSpPr/>
          <p:nvPr/>
        </p:nvSpPr>
        <p:spPr>
          <a:xfrm>
            <a:off x="3241072" y="669897"/>
            <a:ext cx="2661856" cy="558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badi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610CCA-7F23-384A-9B5A-37DB9D19D13B}"/>
              </a:ext>
            </a:extLst>
          </p:cNvPr>
          <p:cNvGrpSpPr/>
          <p:nvPr/>
        </p:nvGrpSpPr>
        <p:grpSpPr>
          <a:xfrm>
            <a:off x="1393902" y="790392"/>
            <a:ext cx="6700075" cy="900266"/>
            <a:chOff x="-4814636" y="779274"/>
            <a:chExt cx="12940293" cy="968718"/>
          </a:xfrm>
        </p:grpSpPr>
        <p:sp>
          <p:nvSpPr>
            <p:cNvPr id="16" name="Google Shape;126;p23">
              <a:extLst>
                <a:ext uri="{FF2B5EF4-FFF2-40B4-BE49-F238E27FC236}">
                  <a16:creationId xmlns:a16="http://schemas.microsoft.com/office/drawing/2014/main" id="{EE421443-367A-CC48-9211-C72118D41FC2}"/>
                </a:ext>
              </a:extLst>
            </p:cNvPr>
            <p:cNvSpPr txBox="1">
              <a:spLocks/>
            </p:cNvSpPr>
            <p:nvPr/>
          </p:nvSpPr>
          <p:spPr>
            <a:xfrm>
              <a:off x="-4814636" y="1062617"/>
              <a:ext cx="12940293" cy="6853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 b="1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AIoT</a:t>
              </a:r>
              <a:r>
                <a:rPr lang="en-US" altLang="ko-KR" sz="18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8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기반 조리실 내 작업 환경 모니터링 시스템</a:t>
              </a:r>
            </a:p>
          </p:txBody>
        </p:sp>
        <p:sp>
          <p:nvSpPr>
            <p:cNvPr id="17" name="모서리가 둥근 직사각형 15">
              <a:extLst>
                <a:ext uri="{FF2B5EF4-FFF2-40B4-BE49-F238E27FC236}">
                  <a16:creationId xmlns:a16="http://schemas.microsoft.com/office/drawing/2014/main" id="{3E2E237C-8D73-B941-8205-BF326F774A3B}"/>
                </a:ext>
              </a:extLst>
            </p:cNvPr>
            <p:cNvSpPr/>
            <p:nvPr/>
          </p:nvSpPr>
          <p:spPr>
            <a:xfrm>
              <a:off x="-429229" y="779274"/>
              <a:ext cx="3101794" cy="281611"/>
            </a:xfrm>
            <a:prstGeom prst="roundRect">
              <a:avLst>
                <a:gd name="adj" fmla="val 3446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프로젝트 목표</a:t>
              </a:r>
              <a:endParaRPr kumimoji="1" lang="ko-Kore-KR" altLang="en-US" sz="105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3" name="모서리가 둥근 직사각형 15">
            <a:extLst>
              <a:ext uri="{FF2B5EF4-FFF2-40B4-BE49-F238E27FC236}">
                <a16:creationId xmlns:a16="http://schemas.microsoft.com/office/drawing/2014/main" id="{0672F23B-62FB-A64F-A441-DF18D35B1879}"/>
              </a:ext>
            </a:extLst>
          </p:cNvPr>
          <p:cNvSpPr/>
          <p:nvPr/>
        </p:nvSpPr>
        <p:spPr>
          <a:xfrm>
            <a:off x="808074" y="2369664"/>
            <a:ext cx="7635818" cy="281611"/>
          </a:xfrm>
          <a:prstGeom prst="roundRect">
            <a:avLst>
              <a:gd name="adj" fmla="val 3446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 목표</a:t>
            </a:r>
            <a:endParaRPr kumimoji="1" lang="ko-Kore-KR" altLang="en-US" sz="105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743AD1-0EEB-8948-80E0-F61B0210DE80}"/>
              </a:ext>
            </a:extLst>
          </p:cNvPr>
          <p:cNvGrpSpPr/>
          <p:nvPr/>
        </p:nvGrpSpPr>
        <p:grpSpPr>
          <a:xfrm>
            <a:off x="6599187" y="2651274"/>
            <a:ext cx="1844705" cy="2147909"/>
            <a:chOff x="6599187" y="2651274"/>
            <a:chExt cx="1844705" cy="214790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4A832CF-3ADC-F741-A753-6EA52EACF65E}"/>
                </a:ext>
              </a:extLst>
            </p:cNvPr>
            <p:cNvSpPr/>
            <p:nvPr/>
          </p:nvSpPr>
          <p:spPr>
            <a:xfrm>
              <a:off x="6599187" y="2651274"/>
              <a:ext cx="1844705" cy="2147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Abadi" panose="020B0604020202020204" pitchFamily="34" charset="0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72097D7-B9A1-FB4B-8F77-81A988E5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8683" y="2818899"/>
              <a:ext cx="470884" cy="470884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4420ED-6FD2-AE40-9D91-03C4B1B1F185}"/>
                </a:ext>
              </a:extLst>
            </p:cNvPr>
            <p:cNvSpPr txBox="1"/>
            <p:nvPr/>
          </p:nvSpPr>
          <p:spPr>
            <a:xfrm>
              <a:off x="6617908" y="3971327"/>
              <a:ext cx="18259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accent6">
                    <a:lumMod val="75000"/>
                  </a:schemeClr>
                </a:buClr>
                <a:buSzPct val="84000"/>
                <a:buFont typeface="Wingdings" pitchFamily="2" charset="2"/>
                <a:buChar char="ü"/>
              </a:pPr>
              <a:r>
                <a:rPr lang="ko-KR" altLang="en-US" sz="11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다양한 사용자에 적합한 서비스 제공</a:t>
              </a:r>
            </a:p>
          </p:txBody>
        </p:sp>
        <p:sp>
          <p:nvSpPr>
            <p:cNvPr id="70" name="Google Shape;514;p61">
              <a:extLst>
                <a:ext uri="{FF2B5EF4-FFF2-40B4-BE49-F238E27FC236}">
                  <a16:creationId xmlns:a16="http://schemas.microsoft.com/office/drawing/2014/main" id="{26EB4C83-F435-2642-A33B-9E86AF0153A9}"/>
                </a:ext>
              </a:extLst>
            </p:cNvPr>
            <p:cNvSpPr/>
            <p:nvPr/>
          </p:nvSpPr>
          <p:spPr>
            <a:xfrm>
              <a:off x="6765455" y="3568950"/>
              <a:ext cx="1512168" cy="2615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u="none" strike="noStrike" cap="none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사용자 친화적</a:t>
              </a:r>
              <a:endParaRPr sz="1100" b="1" u="none" strike="noStrike" cap="none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endParaRPr>
            </a:p>
          </p:txBody>
        </p:sp>
      </p:grpSp>
      <p:cxnSp>
        <p:nvCxnSpPr>
          <p:cNvPr id="78" name="Google Shape;125;p23">
            <a:extLst>
              <a:ext uri="{FF2B5EF4-FFF2-40B4-BE49-F238E27FC236}">
                <a16:creationId xmlns:a16="http://schemas.microsoft.com/office/drawing/2014/main" id="{F07B9B81-D9D5-074A-9009-133BAA14C33B}"/>
              </a:ext>
            </a:extLst>
          </p:cNvPr>
          <p:cNvCxnSpPr>
            <a:cxnSpLocks/>
          </p:cNvCxnSpPr>
          <p:nvPr/>
        </p:nvCxnSpPr>
        <p:spPr>
          <a:xfrm>
            <a:off x="1528416" y="681515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BEE224-1A30-9B42-8930-E8F4080FB583}"/>
              </a:ext>
            </a:extLst>
          </p:cNvPr>
          <p:cNvGrpSpPr/>
          <p:nvPr/>
        </p:nvGrpSpPr>
        <p:grpSpPr>
          <a:xfrm>
            <a:off x="4647197" y="2651273"/>
            <a:ext cx="1844705" cy="2147909"/>
            <a:chOff x="2698951" y="2651273"/>
            <a:chExt cx="1844705" cy="21479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FFF9773-8525-B14B-9A89-9EA4A4D39594}"/>
                </a:ext>
              </a:extLst>
            </p:cNvPr>
            <p:cNvGrpSpPr/>
            <p:nvPr/>
          </p:nvGrpSpPr>
          <p:grpSpPr>
            <a:xfrm>
              <a:off x="2698951" y="2651273"/>
              <a:ext cx="1844705" cy="2147909"/>
              <a:chOff x="2698951" y="2651273"/>
              <a:chExt cx="1844705" cy="2147909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6FEED9A-7D7C-294E-96B3-215BD68A280C}"/>
                  </a:ext>
                </a:extLst>
              </p:cNvPr>
              <p:cNvSpPr/>
              <p:nvPr/>
            </p:nvSpPr>
            <p:spPr>
              <a:xfrm>
                <a:off x="2698951" y="2651273"/>
                <a:ext cx="1844705" cy="21479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A29D2A-0758-A842-A611-2C2ABCF9FB42}"/>
                  </a:ext>
                </a:extLst>
              </p:cNvPr>
              <p:cNvSpPr txBox="1"/>
              <p:nvPr/>
            </p:nvSpPr>
            <p:spPr>
              <a:xfrm>
                <a:off x="2717824" y="3971326"/>
                <a:ext cx="182583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Clr>
                    <a:schemeClr val="accent6">
                      <a:lumMod val="75000"/>
                    </a:schemeClr>
                  </a:buClr>
                  <a:buSzPct val="84000"/>
                  <a:buFont typeface="Wingdings" pitchFamily="2" charset="2"/>
                  <a:buChar char="ü"/>
                </a:pPr>
                <a:r>
                  <a:rPr lang="ko-KR" altLang="en-US" sz="11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하드웨어 확장에 용이한 시스템 구축</a:t>
                </a:r>
              </a:p>
            </p:txBody>
          </p:sp>
          <p:sp>
            <p:nvSpPr>
              <p:cNvPr id="66" name="Google Shape;514;p61">
                <a:extLst>
                  <a:ext uri="{FF2B5EF4-FFF2-40B4-BE49-F238E27FC236}">
                    <a16:creationId xmlns:a16="http://schemas.microsoft.com/office/drawing/2014/main" id="{EDB85D5D-D53C-D941-94F9-54C934FAA9B4}"/>
                  </a:ext>
                </a:extLst>
              </p:cNvPr>
              <p:cNvSpPr/>
              <p:nvPr/>
            </p:nvSpPr>
            <p:spPr>
              <a:xfrm>
                <a:off x="2865118" y="3568950"/>
                <a:ext cx="1512168" cy="26157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100" b="1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확장성</a:t>
                </a:r>
                <a:endParaRPr sz="1100" b="1" u="none" strike="noStrike" cap="none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97C916A-3383-4B46-89FA-6D2B6A24A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8616" y="2829295"/>
              <a:ext cx="562087" cy="56208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02768E3-2E63-3547-ABEF-2B47E6678FFF}"/>
              </a:ext>
            </a:extLst>
          </p:cNvPr>
          <p:cNvGrpSpPr/>
          <p:nvPr/>
        </p:nvGrpSpPr>
        <p:grpSpPr>
          <a:xfrm>
            <a:off x="744995" y="2651273"/>
            <a:ext cx="1844706" cy="2147909"/>
            <a:chOff x="4649068" y="2651273"/>
            <a:chExt cx="1844706" cy="2147909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4FFBD78-F9A5-A44C-A7C8-6D1FBF8D87BC}"/>
                </a:ext>
              </a:extLst>
            </p:cNvPr>
            <p:cNvGrpSpPr/>
            <p:nvPr/>
          </p:nvGrpSpPr>
          <p:grpSpPr>
            <a:xfrm>
              <a:off x="4649068" y="2651273"/>
              <a:ext cx="1844706" cy="2147909"/>
              <a:chOff x="4649068" y="2651273"/>
              <a:chExt cx="1844706" cy="2147909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623386B-E36C-4E4B-828D-9DEFB89BBE9F}"/>
                  </a:ext>
                </a:extLst>
              </p:cNvPr>
              <p:cNvSpPr/>
              <p:nvPr/>
            </p:nvSpPr>
            <p:spPr>
              <a:xfrm>
                <a:off x="4649069" y="2651273"/>
                <a:ext cx="1844705" cy="21479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B10B584-A3AD-4945-B0C4-FC4804DFF1F3}"/>
                  </a:ext>
                </a:extLst>
              </p:cNvPr>
              <p:cNvSpPr txBox="1"/>
              <p:nvPr/>
            </p:nvSpPr>
            <p:spPr>
              <a:xfrm>
                <a:off x="4649068" y="3959751"/>
                <a:ext cx="18447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Clr>
                    <a:schemeClr val="accent6">
                      <a:lumMod val="75000"/>
                    </a:schemeClr>
                  </a:buClr>
                  <a:buSzPct val="84000"/>
                  <a:buFont typeface="Wingdings" pitchFamily="2" charset="2"/>
                  <a:buChar char="ü"/>
                </a:pPr>
                <a:r>
                  <a:rPr lang="ko-KR" altLang="en-US" sz="11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여러 장소의 실시간 정보 모니터링</a:t>
                </a:r>
              </a:p>
            </p:txBody>
          </p:sp>
          <p:sp>
            <p:nvSpPr>
              <p:cNvPr id="49" name="Google Shape;514;p61">
                <a:extLst>
                  <a:ext uri="{FF2B5EF4-FFF2-40B4-BE49-F238E27FC236}">
                    <a16:creationId xmlns:a16="http://schemas.microsoft.com/office/drawing/2014/main" id="{0F245724-323C-4743-A56E-DEED07A39543}"/>
                  </a:ext>
                </a:extLst>
              </p:cNvPr>
              <p:cNvSpPr/>
              <p:nvPr/>
            </p:nvSpPr>
            <p:spPr>
              <a:xfrm>
                <a:off x="4815337" y="3568950"/>
                <a:ext cx="1512168" cy="26157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100" b="1" u="none" strike="noStrike" cap="none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Arial"/>
                  </a:rPr>
                  <a:t>통합 모니터링</a:t>
                </a:r>
                <a:endParaRPr sz="1100" b="1" u="none" strike="noStrike" cap="none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endParaRPr>
              </a:p>
            </p:txBody>
          </p: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7EE4EA9-0D41-D64F-B1D1-9BB96C94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7975" y="2818899"/>
              <a:ext cx="598715" cy="598715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3DBE36F-89F1-C840-9D56-B5773D915A6C}"/>
              </a:ext>
            </a:extLst>
          </p:cNvPr>
          <p:cNvGrpSpPr/>
          <p:nvPr/>
        </p:nvGrpSpPr>
        <p:grpSpPr>
          <a:xfrm>
            <a:off x="2693588" y="2651273"/>
            <a:ext cx="1898149" cy="2147909"/>
            <a:chOff x="774415" y="2651273"/>
            <a:chExt cx="1898149" cy="214790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A26DFEF-543E-944B-BD7F-0223834FA34E}"/>
                </a:ext>
              </a:extLst>
            </p:cNvPr>
            <p:cNvSpPr/>
            <p:nvPr/>
          </p:nvSpPr>
          <p:spPr>
            <a:xfrm>
              <a:off x="774415" y="2651273"/>
              <a:ext cx="1844705" cy="2147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Abadi" panose="020B0604020104020204" pitchFamily="34" charset="0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AD5B676-B3B7-CA4C-B733-F420E4776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7409" y="2825216"/>
              <a:ext cx="598715" cy="59871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4DF4A0C-30A5-CE4D-AC72-C80E8352E262}"/>
                </a:ext>
              </a:extLst>
            </p:cNvPr>
            <p:cNvSpPr txBox="1"/>
            <p:nvPr/>
          </p:nvSpPr>
          <p:spPr>
            <a:xfrm>
              <a:off x="780091" y="3959750"/>
              <a:ext cx="1892473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Clr>
                  <a:schemeClr val="accent6">
                    <a:lumMod val="75000"/>
                  </a:schemeClr>
                </a:buClr>
                <a:buSzPct val="84000"/>
                <a:buFont typeface="Wingdings" pitchFamily="2" charset="2"/>
                <a:buChar char="ü"/>
              </a:pPr>
              <a:r>
                <a:rPr lang="ko-KR" altLang="en-US" sz="11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신뢰도 높은 데이터 모니터링</a:t>
              </a:r>
            </a:p>
          </p:txBody>
        </p:sp>
        <p:sp>
          <p:nvSpPr>
            <p:cNvPr id="54" name="Google Shape;514;p61">
              <a:extLst>
                <a:ext uri="{FF2B5EF4-FFF2-40B4-BE49-F238E27FC236}">
                  <a16:creationId xmlns:a16="http://schemas.microsoft.com/office/drawing/2014/main" id="{E2D4E67D-3487-3F40-A566-F67BCB630465}"/>
                </a:ext>
              </a:extLst>
            </p:cNvPr>
            <p:cNvSpPr/>
            <p:nvPr/>
          </p:nvSpPr>
          <p:spPr>
            <a:xfrm>
              <a:off x="940682" y="3568950"/>
              <a:ext cx="1512168" cy="2615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u="none" strike="noStrike" cap="none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신뢰성</a:t>
              </a:r>
              <a:endParaRPr sz="1100" b="1" u="none" strike="noStrike" cap="none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endParaRPr>
            </a:p>
          </p:txBody>
        </p:sp>
      </p:grpSp>
      <p:sp>
        <p:nvSpPr>
          <p:cNvPr id="38" name="Google Shape;543;p61">
            <a:extLst>
              <a:ext uri="{FF2B5EF4-FFF2-40B4-BE49-F238E27FC236}">
                <a16:creationId xmlns:a16="http://schemas.microsoft.com/office/drawing/2014/main" id="{EB5577E8-F291-41ED-91A3-E028B0621248}"/>
              </a:ext>
            </a:extLst>
          </p:cNvPr>
          <p:cNvSpPr/>
          <p:nvPr/>
        </p:nvSpPr>
        <p:spPr>
          <a:xfrm rot="21442607">
            <a:off x="4444320" y="1762997"/>
            <a:ext cx="363327" cy="559627"/>
          </a:xfrm>
          <a:prstGeom prst="downArrow">
            <a:avLst>
              <a:gd name="adj1" fmla="val 42324"/>
              <a:gd name="adj2" fmla="val 49367"/>
            </a:avLst>
          </a:prstGeom>
          <a:solidFill>
            <a:srgbClr val="7FA8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badi" panose="020B0604020104020204" pitchFamily="34" charset="0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335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23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;p23">
            <a:extLst>
              <a:ext uri="{FF2B5EF4-FFF2-40B4-BE49-F238E27FC236}">
                <a16:creationId xmlns:a16="http://schemas.microsoft.com/office/drawing/2014/main" id="{0E6C1D84-41CE-2040-BA08-2FC25F93E700}"/>
              </a:ext>
            </a:extLst>
          </p:cNvPr>
          <p:cNvSpPr txBox="1">
            <a:spLocks/>
          </p:cNvSpPr>
          <p:nvPr/>
        </p:nvSpPr>
        <p:spPr>
          <a:xfrm>
            <a:off x="3494304" y="92441"/>
            <a:ext cx="2180791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시스템 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9A08AA-B65B-F244-8D70-DFBBD609A58F}"/>
              </a:ext>
            </a:extLst>
          </p:cNvPr>
          <p:cNvSpPr/>
          <p:nvPr/>
        </p:nvSpPr>
        <p:spPr>
          <a:xfrm>
            <a:off x="3223956" y="670241"/>
            <a:ext cx="2661856" cy="558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FA68A49-61FE-1342-AA9F-B409E7CD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01" y="814413"/>
            <a:ext cx="7694140" cy="3811116"/>
          </a:xfrm>
          <a:prstGeom prst="rect">
            <a:avLst/>
          </a:prstGeom>
        </p:spPr>
      </p:pic>
      <p:cxnSp>
        <p:nvCxnSpPr>
          <p:cNvPr id="9" name="Google Shape;125;p23">
            <a:extLst>
              <a:ext uri="{FF2B5EF4-FFF2-40B4-BE49-F238E27FC236}">
                <a16:creationId xmlns:a16="http://schemas.microsoft.com/office/drawing/2014/main" id="{72241E4B-9E24-A54E-B973-AFCEC63D0BA9}"/>
              </a:ext>
            </a:extLst>
          </p:cNvPr>
          <p:cNvCxnSpPr>
            <a:cxnSpLocks/>
          </p:cNvCxnSpPr>
          <p:nvPr/>
        </p:nvCxnSpPr>
        <p:spPr>
          <a:xfrm>
            <a:off x="1511300" y="681859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2165A74-4B44-7C4C-9E7D-0F19EF702638}"/>
              </a:ext>
            </a:extLst>
          </p:cNvPr>
          <p:cNvGrpSpPr/>
          <p:nvPr/>
        </p:nvGrpSpPr>
        <p:grpSpPr>
          <a:xfrm>
            <a:off x="3711063" y="890955"/>
            <a:ext cx="1845040" cy="4035272"/>
            <a:chOff x="3711063" y="890955"/>
            <a:chExt cx="1845040" cy="4035272"/>
          </a:xfrm>
        </p:grpSpPr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18A8F81-2526-B84F-9E7D-07941F56D6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103" y="890955"/>
              <a:ext cx="0" cy="16145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629B56E4-DCE2-2243-BD30-9492DF01C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0595" y="899192"/>
              <a:ext cx="1725508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45201ECA-8166-7449-B22A-99CF54FE8D47}"/>
                </a:ext>
              </a:extLst>
            </p:cNvPr>
            <p:cNvCxnSpPr>
              <a:cxnSpLocks/>
            </p:cNvCxnSpPr>
            <p:nvPr/>
          </p:nvCxnSpPr>
          <p:spPr>
            <a:xfrm>
              <a:off x="3715181" y="1087395"/>
              <a:ext cx="0" cy="141808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B95C621F-E69D-4140-A731-1EE6F9CFD9A5}"/>
                </a:ext>
              </a:extLst>
            </p:cNvPr>
            <p:cNvCxnSpPr>
              <a:cxnSpLocks/>
            </p:cNvCxnSpPr>
            <p:nvPr/>
          </p:nvCxnSpPr>
          <p:spPr>
            <a:xfrm>
              <a:off x="3719216" y="2783120"/>
              <a:ext cx="0" cy="213486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C5A93D02-D4F9-954A-8F7C-B67C4450E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063" y="4917989"/>
              <a:ext cx="184504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C5063981-F585-F740-AB1D-1244F9C38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7865" y="3492843"/>
              <a:ext cx="0" cy="143338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D1388F86-C9EC-C543-BE09-F7B905885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1208" y="2706130"/>
              <a:ext cx="0" cy="44896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F144999-CF6A-644D-BC2E-D0E09F7E9523}"/>
              </a:ext>
            </a:extLst>
          </p:cNvPr>
          <p:cNvGrpSpPr/>
          <p:nvPr/>
        </p:nvGrpSpPr>
        <p:grpSpPr>
          <a:xfrm>
            <a:off x="5721053" y="889686"/>
            <a:ext cx="2763920" cy="4036541"/>
            <a:chOff x="5721053" y="889686"/>
            <a:chExt cx="2763920" cy="4036541"/>
          </a:xfrm>
        </p:grpSpPr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1D58A131-821D-3C4F-A7A3-B7916CDD41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5831" y="4913870"/>
              <a:ext cx="2669142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425C1C4F-5413-AB40-B696-3771DB57A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053" y="897924"/>
              <a:ext cx="275976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F5C1D50-8661-6844-8B7B-AF5ED7A57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2575" y="889686"/>
              <a:ext cx="0" cy="402418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88E4AD0C-9062-844D-A7CD-ADBABA36A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3410" y="890955"/>
              <a:ext cx="0" cy="56841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FF759E24-B33C-A744-AD49-8F014BE789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5172" y="4116069"/>
              <a:ext cx="0" cy="81015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E2F458F-9660-F149-8F2D-50A305301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8515" y="1644719"/>
              <a:ext cx="0" cy="49426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F6AFA7-2249-7444-9BD4-C9271205FA86}"/>
              </a:ext>
            </a:extLst>
          </p:cNvPr>
          <p:cNvGrpSpPr/>
          <p:nvPr/>
        </p:nvGrpSpPr>
        <p:grpSpPr>
          <a:xfrm>
            <a:off x="584887" y="889686"/>
            <a:ext cx="2851752" cy="4036542"/>
            <a:chOff x="584887" y="889686"/>
            <a:chExt cx="2851752" cy="403654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8EA604D-D26F-2542-A70E-70A63F9FE4BC}"/>
                </a:ext>
              </a:extLst>
            </p:cNvPr>
            <p:cNvGrpSpPr/>
            <p:nvPr/>
          </p:nvGrpSpPr>
          <p:grpSpPr>
            <a:xfrm>
              <a:off x="584887" y="889686"/>
              <a:ext cx="2851752" cy="4036542"/>
              <a:chOff x="584887" y="889686"/>
              <a:chExt cx="2851752" cy="4036542"/>
            </a:xfrm>
          </p:grpSpPr>
          <p:cxnSp>
            <p:nvCxnSpPr>
              <p:cNvPr id="32" name="직선 연결선[R] 31">
                <a:extLst>
                  <a:ext uri="{FF2B5EF4-FFF2-40B4-BE49-F238E27FC236}">
                    <a16:creationId xmlns:a16="http://schemas.microsoft.com/office/drawing/2014/main" id="{989FBC06-C1A0-3B4D-95D4-9766D0817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8401" y="1087395"/>
                <a:ext cx="0" cy="76612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>
                <a:extLst>
                  <a:ext uri="{FF2B5EF4-FFF2-40B4-BE49-F238E27FC236}">
                    <a16:creationId xmlns:a16="http://schemas.microsoft.com/office/drawing/2014/main" id="{0ECCC8E2-036C-7943-B523-8A04E47DE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887" y="897924"/>
                <a:ext cx="2639069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>
                <a:extLst>
                  <a:ext uri="{FF2B5EF4-FFF2-40B4-BE49-F238E27FC236}">
                    <a16:creationId xmlns:a16="http://schemas.microsoft.com/office/drawing/2014/main" id="{AAFE8AC2-76CA-8641-9347-6CDB63C24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125" y="889686"/>
                <a:ext cx="0" cy="403654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>
                <a:extLst>
                  <a:ext uri="{FF2B5EF4-FFF2-40B4-BE49-F238E27FC236}">
                    <a16:creationId xmlns:a16="http://schemas.microsoft.com/office/drawing/2014/main" id="{B3EAA588-A16C-B749-AF71-9749AAE8B3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887" y="4917989"/>
                <a:ext cx="2851752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[R] 42">
                <a:extLst>
                  <a:ext uri="{FF2B5EF4-FFF2-40B4-BE49-F238E27FC236}">
                    <a16:creationId xmlns:a16="http://schemas.microsoft.com/office/drawing/2014/main" id="{023ED918-40C8-F64D-AD1C-0CC404D2EF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3980" y="2783120"/>
                <a:ext cx="0" cy="214310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65A43A1E-9EE4-4C4F-8315-A53EE1993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8401" y="2137719"/>
              <a:ext cx="0" cy="36776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24404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517;p61">
            <a:extLst>
              <a:ext uri="{FF2B5EF4-FFF2-40B4-BE49-F238E27FC236}">
                <a16:creationId xmlns:a16="http://schemas.microsoft.com/office/drawing/2014/main" id="{E488080E-2851-FC4E-A1F5-75CDCFB1AB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2185" y="3879310"/>
            <a:ext cx="4058657" cy="94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518;p61" descr="텍스트, 노트북, 실내, 전자기기이(가) 표시된 사진&#10;&#10;자동 생성된 설명">
            <a:extLst>
              <a:ext uri="{FF2B5EF4-FFF2-40B4-BE49-F238E27FC236}">
                <a16:creationId xmlns:a16="http://schemas.microsoft.com/office/drawing/2014/main" id="{56216BC6-B0BC-FE43-998A-A1B6604AC5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0744" b="16699"/>
          <a:stretch/>
        </p:blipFill>
        <p:spPr>
          <a:xfrm>
            <a:off x="5117691" y="1986274"/>
            <a:ext cx="2834058" cy="162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840F94-945E-FB48-8855-9BBBE89FB119}"/>
              </a:ext>
            </a:extLst>
          </p:cNvPr>
          <p:cNvGrpSpPr/>
          <p:nvPr/>
        </p:nvGrpSpPr>
        <p:grpSpPr>
          <a:xfrm>
            <a:off x="4554884" y="820643"/>
            <a:ext cx="3959672" cy="977669"/>
            <a:chOff x="4525488" y="824170"/>
            <a:chExt cx="3959672" cy="977669"/>
          </a:xfrm>
        </p:grpSpPr>
        <p:sp>
          <p:nvSpPr>
            <p:cNvPr id="86" name="Google Shape;513;p61">
              <a:extLst>
                <a:ext uri="{FF2B5EF4-FFF2-40B4-BE49-F238E27FC236}">
                  <a16:creationId xmlns:a16="http://schemas.microsoft.com/office/drawing/2014/main" id="{8C441FB2-8E85-F647-B56B-0BD5CD4B0C6A}"/>
                </a:ext>
              </a:extLst>
            </p:cNvPr>
            <p:cNvSpPr/>
            <p:nvPr/>
          </p:nvSpPr>
          <p:spPr>
            <a:xfrm>
              <a:off x="4525488" y="1117605"/>
              <a:ext cx="3959672" cy="684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MQTT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통신으로 </a:t>
              </a:r>
              <a:r>
                <a:rPr lang="en-US" altLang="ko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1,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</a:t>
              </a:r>
              <a:r>
                <a:rPr lang="en-US" altLang="ko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3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층 </a:t>
              </a:r>
              <a:r>
                <a:rPr lang="ko-KR" altLang="en-US" dirty="0" err="1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라즈베리파이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연결</a:t>
              </a:r>
              <a:endPara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endParaRPr lang="en-US" sz="700" u="none" strike="noStrike" cap="none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en-US" u="none" strike="noStrike" cap="none" dirty="0">
                  <a:solidFill>
                    <a:srgbClr val="000000"/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  <a:sym typeface="Arial"/>
                </a:rPr>
                <a:t>Broker</a:t>
              </a:r>
              <a:r>
                <a:rPr lang="ko-KR" altLang="en-US" u="none" strike="noStrike" cap="none" dirty="0">
                  <a:solidFill>
                    <a:srgbClr val="000000"/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  <a:sym typeface="Arial"/>
                </a:rPr>
                <a:t>에</a:t>
              </a:r>
              <a:r>
                <a:rPr lang="en-US" altLang="ko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10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초 간격으로 데이터 취합</a:t>
              </a:r>
              <a:endParaRPr u="none" strike="noStrike" cap="none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endParaRPr>
            </a:p>
          </p:txBody>
        </p:sp>
        <p:sp>
          <p:nvSpPr>
            <p:cNvPr id="87" name="Google Shape;514;p61">
              <a:extLst>
                <a:ext uri="{FF2B5EF4-FFF2-40B4-BE49-F238E27FC236}">
                  <a16:creationId xmlns:a16="http://schemas.microsoft.com/office/drawing/2014/main" id="{A73C919B-9CF5-4249-A375-1E8CE0EF701F}"/>
                </a:ext>
              </a:extLst>
            </p:cNvPr>
            <p:cNvSpPr/>
            <p:nvPr/>
          </p:nvSpPr>
          <p:spPr>
            <a:xfrm>
              <a:off x="4525488" y="824170"/>
              <a:ext cx="2257626" cy="307736"/>
            </a:xfrm>
            <a:prstGeom prst="rect">
              <a:avLst/>
            </a:prstGeom>
            <a:solidFill>
              <a:srgbClr val="4372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u="none" strike="noStrike" cap="none" dirty="0" err="1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라즈베리파이</a:t>
              </a:r>
              <a:r>
                <a:rPr lang="ko-KR" sz="1400" b="1" u="none" strike="noStrike" cap="none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 간의 통신</a:t>
              </a:r>
              <a:endParaRPr sz="1400" b="1" u="none" strike="noStrike" cap="none" dirty="0">
                <a:solidFill>
                  <a:schemeClr val="l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sym typeface="Arial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F98322B-3150-9C42-B007-A003EE3E161E}"/>
              </a:ext>
            </a:extLst>
          </p:cNvPr>
          <p:cNvGrpSpPr/>
          <p:nvPr/>
        </p:nvGrpSpPr>
        <p:grpSpPr>
          <a:xfrm>
            <a:off x="368082" y="3839549"/>
            <a:ext cx="4287263" cy="944534"/>
            <a:chOff x="368082" y="3839549"/>
            <a:chExt cx="4287263" cy="944534"/>
          </a:xfrm>
        </p:grpSpPr>
        <p:sp>
          <p:nvSpPr>
            <p:cNvPr id="91" name="Google Shape;516;p61">
              <a:extLst>
                <a:ext uri="{FF2B5EF4-FFF2-40B4-BE49-F238E27FC236}">
                  <a16:creationId xmlns:a16="http://schemas.microsoft.com/office/drawing/2014/main" id="{9918A60C-0402-E748-9482-17B6F97BBD64}"/>
                </a:ext>
              </a:extLst>
            </p:cNvPr>
            <p:cNvSpPr/>
            <p:nvPr/>
          </p:nvSpPr>
          <p:spPr>
            <a:xfrm>
              <a:off x="369970" y="3839549"/>
              <a:ext cx="1465525" cy="307736"/>
            </a:xfrm>
            <a:prstGeom prst="rect">
              <a:avLst/>
            </a:prstGeom>
            <a:solidFill>
              <a:srgbClr val="4372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u="none" strike="noStrike" cap="none" dirty="0">
                  <a:solidFill>
                    <a:schemeClr val="l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  <a:sym typeface="Arial"/>
                </a:rPr>
                <a:t>DB 연결</a:t>
              </a:r>
              <a:endParaRPr sz="1400" b="1" u="none" strike="noStrike" cap="none" dirty="0">
                <a:solidFill>
                  <a:schemeClr val="l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sym typeface="Arial"/>
              </a:endParaRPr>
            </a:p>
          </p:txBody>
        </p:sp>
        <p:sp>
          <p:nvSpPr>
            <p:cNvPr id="92" name="Google Shape;513;p61">
              <a:extLst>
                <a:ext uri="{FF2B5EF4-FFF2-40B4-BE49-F238E27FC236}">
                  <a16:creationId xmlns:a16="http://schemas.microsoft.com/office/drawing/2014/main" id="{E67D9450-F184-8847-B055-7495F35F2D35}"/>
                </a:ext>
              </a:extLst>
            </p:cNvPr>
            <p:cNvSpPr/>
            <p:nvPr/>
          </p:nvSpPr>
          <p:spPr>
            <a:xfrm>
              <a:off x="368082" y="4122539"/>
              <a:ext cx="4287263" cy="6615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ko-KR" altLang="en-US" dirty="0" err="1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파이썬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라이브러리로 </a:t>
              </a:r>
              <a:r>
                <a:rPr lang="en-US" altLang="ko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AWS EC2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의 </a:t>
              </a:r>
              <a:r>
                <a:rPr lang="en-US" altLang="ko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Influx DB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로 전송</a:t>
              </a:r>
              <a:endPara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endParaRPr lang="en-US" altLang="ko-KR" sz="70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전송 주기 </a:t>
              </a:r>
              <a:r>
                <a:rPr lang="en-US" altLang="ko-KR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10</a:t>
              </a:r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초</a:t>
              </a:r>
              <a:endPara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</p:grpSp>
      <p:grpSp>
        <p:nvGrpSpPr>
          <p:cNvPr id="39" name="Google Shape;519;p61">
            <a:extLst>
              <a:ext uri="{FF2B5EF4-FFF2-40B4-BE49-F238E27FC236}">
                <a16:creationId xmlns:a16="http://schemas.microsoft.com/office/drawing/2014/main" id="{F7FB1EAA-CC59-8A46-A816-DDAE4B203EB7}"/>
              </a:ext>
            </a:extLst>
          </p:cNvPr>
          <p:cNvGrpSpPr/>
          <p:nvPr/>
        </p:nvGrpSpPr>
        <p:grpSpPr>
          <a:xfrm>
            <a:off x="426262" y="638342"/>
            <a:ext cx="3646967" cy="2786318"/>
            <a:chOff x="6902285" y="929242"/>
            <a:chExt cx="5017276" cy="3833247"/>
          </a:xfrm>
        </p:grpSpPr>
        <p:sp>
          <p:nvSpPr>
            <p:cNvPr id="40" name="Google Shape;520;p61">
              <a:extLst>
                <a:ext uri="{FF2B5EF4-FFF2-40B4-BE49-F238E27FC236}">
                  <a16:creationId xmlns:a16="http://schemas.microsoft.com/office/drawing/2014/main" id="{65A0914D-1FB3-3B4D-80AD-74A37F09B74A}"/>
                </a:ext>
              </a:extLst>
            </p:cNvPr>
            <p:cNvSpPr/>
            <p:nvPr/>
          </p:nvSpPr>
          <p:spPr>
            <a:xfrm>
              <a:off x="7150408" y="929242"/>
              <a:ext cx="4769153" cy="3833247"/>
            </a:xfrm>
            <a:prstGeom prst="roundRect">
              <a:avLst>
                <a:gd name="adj" fmla="val 4092"/>
              </a:avLst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521;p61">
              <a:extLst>
                <a:ext uri="{FF2B5EF4-FFF2-40B4-BE49-F238E27FC236}">
                  <a16:creationId xmlns:a16="http://schemas.microsoft.com/office/drawing/2014/main" id="{7A0BA054-19A2-0447-81AC-EA884DA1A5F8}"/>
                </a:ext>
              </a:extLst>
            </p:cNvPr>
            <p:cNvGrpSpPr/>
            <p:nvPr/>
          </p:nvGrpSpPr>
          <p:grpSpPr>
            <a:xfrm>
              <a:off x="7392146" y="1199146"/>
              <a:ext cx="4305300" cy="3308307"/>
              <a:chOff x="1140740" y="881280"/>
              <a:chExt cx="4305300" cy="3308307"/>
            </a:xfrm>
          </p:grpSpPr>
          <p:sp>
            <p:nvSpPr>
              <p:cNvPr id="46" name="Google Shape;522;p61">
                <a:extLst>
                  <a:ext uri="{FF2B5EF4-FFF2-40B4-BE49-F238E27FC236}">
                    <a16:creationId xmlns:a16="http://schemas.microsoft.com/office/drawing/2014/main" id="{4B7C6399-3266-8648-BF48-DBF0BD38ED9E}"/>
                  </a:ext>
                </a:extLst>
              </p:cNvPr>
              <p:cNvSpPr/>
              <p:nvPr/>
            </p:nvSpPr>
            <p:spPr>
              <a:xfrm>
                <a:off x="3149600" y="3263724"/>
                <a:ext cx="2288319" cy="925863"/>
              </a:xfrm>
              <a:prstGeom prst="roundRect">
                <a:avLst>
                  <a:gd name="adj" fmla="val 9405"/>
                </a:avLst>
              </a:prstGeom>
              <a:noFill/>
              <a:ln w="381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" name="Google Shape;523;p61">
                <a:extLst>
                  <a:ext uri="{FF2B5EF4-FFF2-40B4-BE49-F238E27FC236}">
                    <a16:creationId xmlns:a16="http://schemas.microsoft.com/office/drawing/2014/main" id="{C042E122-6906-C543-8220-22FB4D7239C4}"/>
                  </a:ext>
                </a:extLst>
              </p:cNvPr>
              <p:cNvGrpSpPr/>
              <p:nvPr/>
            </p:nvGrpSpPr>
            <p:grpSpPr>
              <a:xfrm>
                <a:off x="1199063" y="895697"/>
                <a:ext cx="4246977" cy="1946887"/>
                <a:chOff x="1849023" y="1990778"/>
                <a:chExt cx="4246977" cy="1946887"/>
              </a:xfrm>
            </p:grpSpPr>
            <p:pic>
              <p:nvPicPr>
                <p:cNvPr id="57" name="Google Shape;524;p61" descr="전자기기, 회로이(가) 표시된 사진&#10;&#10;자동 생성된 설명">
                  <a:extLst>
                    <a:ext uri="{FF2B5EF4-FFF2-40B4-BE49-F238E27FC236}">
                      <a16:creationId xmlns:a16="http://schemas.microsoft.com/office/drawing/2014/main" id="{07D72F67-908F-DF49-AD01-E15FBE192C2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4851071" y="2653242"/>
                  <a:ext cx="1110189" cy="819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" name="Google Shape;525;p61" descr="전자기기, 회로이(가) 표시된 사진&#10;&#10;자동 생성된 설명">
                  <a:extLst>
                    <a:ext uri="{FF2B5EF4-FFF2-40B4-BE49-F238E27FC236}">
                      <a16:creationId xmlns:a16="http://schemas.microsoft.com/office/drawing/2014/main" id="{7F8E13AB-7B01-9A47-B806-A9F18AA935C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993571" y="2653242"/>
                  <a:ext cx="1110189" cy="819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526;p61" descr="텍스트, 전자기기, 회로이(가) 표시된 사진&#10;&#10;자동 생성된 설명">
                  <a:extLst>
                    <a:ext uri="{FF2B5EF4-FFF2-40B4-BE49-F238E27FC236}">
                      <a16:creationId xmlns:a16="http://schemas.microsoft.com/office/drawing/2014/main" id="{2BB42932-08B7-D043-B133-FEFD4C0BE9A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70313" t="40278" r="584" b="11110"/>
                <a:stretch/>
              </p:blipFill>
              <p:spPr>
                <a:xfrm>
                  <a:off x="1993571" y="2513542"/>
                  <a:ext cx="336784" cy="3164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" name="Google Shape;527;p61">
                  <a:extLst>
                    <a:ext uri="{FF2B5EF4-FFF2-40B4-BE49-F238E27FC236}">
                      <a16:creationId xmlns:a16="http://schemas.microsoft.com/office/drawing/2014/main" id="{35A46BFA-D89B-FA42-AEB9-537B121632B6}"/>
                    </a:ext>
                  </a:extLst>
                </p:cNvPr>
                <p:cNvSpPr/>
                <p:nvPr/>
              </p:nvSpPr>
              <p:spPr>
                <a:xfrm>
                  <a:off x="2259015" y="3573991"/>
                  <a:ext cx="579300" cy="363671"/>
                </a:xfrm>
                <a:prstGeom prst="rect">
                  <a:avLst/>
                </a:prstGeom>
                <a:solidFill>
                  <a:srgbClr val="AEA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900" b="1" u="none" strike="noStrike" cap="none" dirty="0">
                      <a:solidFill>
                        <a:schemeClr val="lt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  <a:sym typeface="Arial"/>
                    </a:rPr>
                    <a:t>3층</a:t>
                  </a:r>
                  <a:endParaRPr sz="900" b="1" u="none" strike="noStrike" cap="none" dirty="0">
                    <a:solidFill>
                      <a:schemeClr val="lt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Arial"/>
                  </a:endParaRPr>
                </a:p>
              </p:txBody>
            </p:sp>
            <p:sp>
              <p:nvSpPr>
                <p:cNvPr id="64" name="Google Shape;528;p61">
                  <a:extLst>
                    <a:ext uri="{FF2B5EF4-FFF2-40B4-BE49-F238E27FC236}">
                      <a16:creationId xmlns:a16="http://schemas.microsoft.com/office/drawing/2014/main" id="{B1318BD1-63CB-4B46-B160-D337A3E26588}"/>
                    </a:ext>
                  </a:extLst>
                </p:cNvPr>
                <p:cNvSpPr/>
                <p:nvPr/>
              </p:nvSpPr>
              <p:spPr>
                <a:xfrm>
                  <a:off x="5116514" y="3573994"/>
                  <a:ext cx="579300" cy="363671"/>
                </a:xfrm>
                <a:prstGeom prst="rect">
                  <a:avLst/>
                </a:prstGeom>
                <a:solidFill>
                  <a:srgbClr val="AEA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900" b="1" u="none" strike="noStrike" cap="none" dirty="0">
                      <a:solidFill>
                        <a:schemeClr val="lt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  <a:sym typeface="Arial"/>
                    </a:rPr>
                    <a:t>1층</a:t>
                  </a:r>
                  <a:endParaRPr sz="900" b="1" u="none" strike="noStrike" cap="none" dirty="0">
                    <a:solidFill>
                      <a:schemeClr val="lt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Arial"/>
                  </a:endParaRPr>
                </a:p>
              </p:txBody>
            </p:sp>
            <p:cxnSp>
              <p:nvCxnSpPr>
                <p:cNvPr id="65" name="Google Shape;529;p61">
                  <a:extLst>
                    <a:ext uri="{FF2B5EF4-FFF2-40B4-BE49-F238E27FC236}">
                      <a16:creationId xmlns:a16="http://schemas.microsoft.com/office/drawing/2014/main" id="{7E671D38-6B8F-314A-A3DB-14EF47843264}"/>
                    </a:ext>
                  </a:extLst>
                </p:cNvPr>
                <p:cNvCxnSpPr/>
                <p:nvPr/>
              </p:nvCxnSpPr>
              <p:spPr>
                <a:xfrm>
                  <a:off x="3327400" y="2915439"/>
                  <a:ext cx="13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92D050"/>
                  </a:solidFill>
                  <a:prstDash val="dash"/>
                  <a:round/>
                  <a:headEnd type="none" w="sm" len="sm"/>
                  <a:tailEnd type="stealth" w="med" len="med"/>
                </a:ln>
              </p:spPr>
            </p:cxnSp>
            <p:cxnSp>
              <p:nvCxnSpPr>
                <p:cNvPr id="66" name="Google Shape;530;p61">
                  <a:extLst>
                    <a:ext uri="{FF2B5EF4-FFF2-40B4-BE49-F238E27FC236}">
                      <a16:creationId xmlns:a16="http://schemas.microsoft.com/office/drawing/2014/main" id="{CC5A089A-AFE7-3B40-96E1-E0B746420772}"/>
                    </a:ext>
                  </a:extLst>
                </p:cNvPr>
                <p:cNvCxnSpPr/>
                <p:nvPr/>
              </p:nvCxnSpPr>
              <p:spPr>
                <a:xfrm>
                  <a:off x="3296505" y="3335027"/>
                  <a:ext cx="13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4372C4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</p:cxnSp>
            <p:sp>
              <p:nvSpPr>
                <p:cNvPr id="67" name="Google Shape;531;p61">
                  <a:extLst>
                    <a:ext uri="{FF2B5EF4-FFF2-40B4-BE49-F238E27FC236}">
                      <a16:creationId xmlns:a16="http://schemas.microsoft.com/office/drawing/2014/main" id="{56D7AA37-69CF-444C-A8C3-61FF0188A5EB}"/>
                    </a:ext>
                  </a:extLst>
                </p:cNvPr>
                <p:cNvSpPr/>
                <p:nvPr/>
              </p:nvSpPr>
              <p:spPr>
                <a:xfrm>
                  <a:off x="1860055" y="2229722"/>
                  <a:ext cx="1377219" cy="6789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50" b="1" i="0" u="none" strike="noStrike" cap="none" dirty="0" err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Subscriber</a:t>
                  </a:r>
                  <a:endParaRPr sz="1050" b="1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532;p61">
                  <a:extLst>
                    <a:ext uri="{FF2B5EF4-FFF2-40B4-BE49-F238E27FC236}">
                      <a16:creationId xmlns:a16="http://schemas.microsoft.com/office/drawing/2014/main" id="{EFC77440-706B-4B40-9634-80423BFDE6A3}"/>
                    </a:ext>
                  </a:extLst>
                </p:cNvPr>
                <p:cNvSpPr/>
                <p:nvPr/>
              </p:nvSpPr>
              <p:spPr>
                <a:xfrm>
                  <a:off x="1849023" y="1990778"/>
                  <a:ext cx="1377219" cy="4121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50" b="1" i="0" u="none" strike="noStrike" cap="none" dirty="0" err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Broker</a:t>
                  </a:r>
                  <a:endParaRPr sz="1050" b="1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533;p61">
                  <a:extLst>
                    <a:ext uri="{FF2B5EF4-FFF2-40B4-BE49-F238E27FC236}">
                      <a16:creationId xmlns:a16="http://schemas.microsoft.com/office/drawing/2014/main" id="{F2C6798C-8597-BE49-892C-4A716627545E}"/>
                    </a:ext>
                  </a:extLst>
                </p:cNvPr>
                <p:cNvSpPr/>
                <p:nvPr/>
              </p:nvSpPr>
              <p:spPr>
                <a:xfrm>
                  <a:off x="4718780" y="2218506"/>
                  <a:ext cx="1377220" cy="4121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5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Publisher</a:t>
                  </a:r>
                  <a:endParaRPr sz="1050" b="1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534;p61">
                  <a:extLst>
                    <a:ext uri="{FF2B5EF4-FFF2-40B4-BE49-F238E27FC236}">
                      <a16:creationId xmlns:a16="http://schemas.microsoft.com/office/drawing/2014/main" id="{D3D2CF02-17C9-0A4D-9897-9AB455A0F468}"/>
                    </a:ext>
                  </a:extLst>
                </p:cNvPr>
                <p:cNvSpPr/>
                <p:nvPr/>
              </p:nvSpPr>
              <p:spPr>
                <a:xfrm>
                  <a:off x="3274647" y="3341380"/>
                  <a:ext cx="1377220" cy="3879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 b="1" i="0" u="none" strike="noStrike" cap="none" dirty="0" err="1">
                      <a:solidFill>
                        <a:srgbClr val="4372C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Publish</a:t>
                  </a:r>
                  <a:endParaRPr sz="1000" b="1" i="0" u="none" strike="noStrike" cap="none" dirty="0">
                    <a:solidFill>
                      <a:srgbClr val="4372C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535;p61">
                  <a:extLst>
                    <a:ext uri="{FF2B5EF4-FFF2-40B4-BE49-F238E27FC236}">
                      <a16:creationId xmlns:a16="http://schemas.microsoft.com/office/drawing/2014/main" id="{64AA217D-4FA0-6C4A-9948-A5CE9A1E22DC}"/>
                    </a:ext>
                  </a:extLst>
                </p:cNvPr>
                <p:cNvSpPr/>
                <p:nvPr/>
              </p:nvSpPr>
              <p:spPr>
                <a:xfrm>
                  <a:off x="3283680" y="2946114"/>
                  <a:ext cx="1377220" cy="3636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9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 Topic</a:t>
                  </a:r>
                  <a:endParaRPr sz="9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536;p61">
                  <a:extLst>
                    <a:ext uri="{FF2B5EF4-FFF2-40B4-BE49-F238E27FC236}">
                      <a16:creationId xmlns:a16="http://schemas.microsoft.com/office/drawing/2014/main" id="{384C24B1-6098-144C-A378-E029727EE54A}"/>
                    </a:ext>
                  </a:extLst>
                </p:cNvPr>
                <p:cNvSpPr/>
                <p:nvPr/>
              </p:nvSpPr>
              <p:spPr>
                <a:xfrm>
                  <a:off x="3302966" y="2546996"/>
                  <a:ext cx="1377220" cy="3879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 b="1" i="0" u="none" strike="noStrike" cap="none" dirty="0" err="1">
                      <a:solidFill>
                        <a:srgbClr val="92D05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Subscribe</a:t>
                  </a:r>
                  <a:endParaRPr sz="1000" b="1" i="0" u="none" strike="noStrike" cap="none" dirty="0">
                    <a:solidFill>
                      <a:srgbClr val="92D05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1" name="Google Shape;537;p61">
                <a:extLst>
                  <a:ext uri="{FF2B5EF4-FFF2-40B4-BE49-F238E27FC236}">
                    <a16:creationId xmlns:a16="http://schemas.microsoft.com/office/drawing/2014/main" id="{CB15BEA2-309F-C745-BFE8-44714089C66F}"/>
                  </a:ext>
                </a:extLst>
              </p:cNvPr>
              <p:cNvSpPr/>
              <p:nvPr/>
            </p:nvSpPr>
            <p:spPr>
              <a:xfrm>
                <a:off x="1140740" y="881280"/>
                <a:ext cx="4305300" cy="2100757"/>
              </a:xfrm>
              <a:prstGeom prst="roundRect">
                <a:avLst>
                  <a:gd name="adj" fmla="val 9405"/>
                </a:avLst>
              </a:prstGeom>
              <a:noFill/>
              <a:ln w="381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38;p61">
                <a:extLst>
                  <a:ext uri="{FF2B5EF4-FFF2-40B4-BE49-F238E27FC236}">
                    <a16:creationId xmlns:a16="http://schemas.microsoft.com/office/drawing/2014/main" id="{2BBE5799-B5F5-A248-861A-64319D5293FF}"/>
                  </a:ext>
                </a:extLst>
              </p:cNvPr>
              <p:cNvSpPr/>
              <p:nvPr/>
            </p:nvSpPr>
            <p:spPr>
              <a:xfrm>
                <a:off x="2858219" y="3353305"/>
                <a:ext cx="678041" cy="77153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" name="Google Shape;539;p61">
                <a:extLst>
                  <a:ext uri="{FF2B5EF4-FFF2-40B4-BE49-F238E27FC236}">
                    <a16:creationId xmlns:a16="http://schemas.microsoft.com/office/drawing/2014/main" id="{38BC8310-3D0C-4847-9DA8-2E26B91200A2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31158" t="12071" r="35682" b="13095"/>
              <a:stretch/>
            </p:blipFill>
            <p:spPr>
              <a:xfrm>
                <a:off x="2878247" y="3376361"/>
                <a:ext cx="510268" cy="7369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40;p61">
                <a:extLst>
                  <a:ext uri="{FF2B5EF4-FFF2-40B4-BE49-F238E27FC236}">
                    <a16:creationId xmlns:a16="http://schemas.microsoft.com/office/drawing/2014/main" id="{F0808FCD-0AC7-6E4C-8AF5-E7E48A089EA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23123" t="20268" r="21130" b="33427"/>
              <a:stretch/>
            </p:blipFill>
            <p:spPr>
              <a:xfrm>
                <a:off x="3717039" y="3493600"/>
                <a:ext cx="1242531" cy="3818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" name="Google Shape;541;p61">
                <a:extLst>
                  <a:ext uri="{FF2B5EF4-FFF2-40B4-BE49-F238E27FC236}">
                    <a16:creationId xmlns:a16="http://schemas.microsoft.com/office/drawing/2014/main" id="{90E2C29F-ED07-F442-BC63-2898DAD0A4C1}"/>
                  </a:ext>
                </a:extLst>
              </p:cNvPr>
              <p:cNvSpPr/>
              <p:nvPr/>
            </p:nvSpPr>
            <p:spPr>
              <a:xfrm rot="10800000" flipH="1">
                <a:off x="1872078" y="2840523"/>
                <a:ext cx="1047284" cy="844344"/>
              </a:xfrm>
              <a:prstGeom prst="bentArrow">
                <a:avLst>
                  <a:gd name="adj1" fmla="val 5701"/>
                  <a:gd name="adj2" fmla="val 10981"/>
                  <a:gd name="adj3" fmla="val 16255"/>
                  <a:gd name="adj4" fmla="val 66898"/>
                </a:avLst>
              </a:prstGeom>
              <a:solidFill>
                <a:srgbClr val="85B0F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" name="Google Shape;542;p61">
              <a:extLst>
                <a:ext uri="{FF2B5EF4-FFF2-40B4-BE49-F238E27FC236}">
                  <a16:creationId xmlns:a16="http://schemas.microsoft.com/office/drawing/2014/main" id="{FAD8F6B9-AF1F-7649-A7FB-E288B6E09F0A}"/>
                </a:ext>
              </a:extLst>
            </p:cNvPr>
            <p:cNvSpPr/>
            <p:nvPr/>
          </p:nvSpPr>
          <p:spPr>
            <a:xfrm>
              <a:off x="6902285" y="3428637"/>
              <a:ext cx="1936434" cy="581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b="1" u="none" strike="noStrike" cap="none" dirty="0">
                  <a:solidFill>
                    <a:srgbClr val="3F3F3F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Arial"/>
                </a:rPr>
                <a:t>1, 3층</a:t>
              </a:r>
              <a:endParaRPr sz="900" b="1" u="none" strike="noStrike" cap="none" dirty="0">
                <a:solidFill>
                  <a:srgbClr val="3F3F3F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b="1" u="none" strike="noStrike" cap="none" dirty="0" err="1">
                  <a:solidFill>
                    <a:srgbClr val="3F3F3F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Arial"/>
                </a:rPr>
                <a:t>센서값</a:t>
              </a:r>
              <a:endParaRPr sz="900" b="1" u="none" strike="noStrike" cap="none" dirty="0">
                <a:solidFill>
                  <a:srgbClr val="3F3F3F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Arial"/>
              </a:endParaRPr>
            </a:p>
          </p:txBody>
        </p:sp>
      </p:grpSp>
      <p:sp>
        <p:nvSpPr>
          <p:cNvPr id="89" name="Google Shape;543;p61">
            <a:extLst>
              <a:ext uri="{FF2B5EF4-FFF2-40B4-BE49-F238E27FC236}">
                <a16:creationId xmlns:a16="http://schemas.microsoft.com/office/drawing/2014/main" id="{56C4832A-E50F-7246-8EEE-EE22FB8BE6B5}"/>
              </a:ext>
            </a:extLst>
          </p:cNvPr>
          <p:cNvSpPr/>
          <p:nvPr/>
        </p:nvSpPr>
        <p:spPr>
          <a:xfrm rot="-5400000">
            <a:off x="3961623" y="1210192"/>
            <a:ext cx="544865" cy="582865"/>
          </a:xfrm>
          <a:prstGeom prst="downArrow">
            <a:avLst>
              <a:gd name="adj1" fmla="val 50000"/>
              <a:gd name="adj2" fmla="val 66896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543;p61">
            <a:extLst>
              <a:ext uri="{FF2B5EF4-FFF2-40B4-BE49-F238E27FC236}">
                <a16:creationId xmlns:a16="http://schemas.microsoft.com/office/drawing/2014/main" id="{CE65F0BA-3E23-A04D-A6AF-68BC6D43E7CE}"/>
              </a:ext>
            </a:extLst>
          </p:cNvPr>
          <p:cNvSpPr/>
          <p:nvPr/>
        </p:nvSpPr>
        <p:spPr>
          <a:xfrm>
            <a:off x="2711975" y="3436279"/>
            <a:ext cx="544865" cy="582865"/>
          </a:xfrm>
          <a:prstGeom prst="downArrow">
            <a:avLst>
              <a:gd name="adj1" fmla="val 50000"/>
              <a:gd name="adj2" fmla="val 66896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26;p23">
            <a:extLst>
              <a:ext uri="{FF2B5EF4-FFF2-40B4-BE49-F238E27FC236}">
                <a16:creationId xmlns:a16="http://schemas.microsoft.com/office/drawing/2014/main" id="{C8F64668-82A8-404D-A8AD-065DB721A0ED}"/>
              </a:ext>
            </a:extLst>
          </p:cNvPr>
          <p:cNvSpPr txBox="1">
            <a:spLocks/>
          </p:cNvSpPr>
          <p:nvPr/>
        </p:nvSpPr>
        <p:spPr>
          <a:xfrm>
            <a:off x="2905759" y="92441"/>
            <a:ext cx="3357882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시스템 설계 </a:t>
            </a:r>
            <a:r>
              <a:rPr lang="en-US" altLang="ko-KR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-</a:t>
            </a:r>
            <a:r>
              <a:rPr lang="ko-KR" altLang="en-US" sz="2000" b="1" dirty="0">
                <a:solidFill>
                  <a:schemeClr val="tx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센서 및 통신</a:t>
            </a:r>
          </a:p>
        </p:txBody>
      </p:sp>
      <p:cxnSp>
        <p:nvCxnSpPr>
          <p:cNvPr id="37" name="Google Shape;125;p23">
            <a:extLst>
              <a:ext uri="{FF2B5EF4-FFF2-40B4-BE49-F238E27FC236}">
                <a16:creationId xmlns:a16="http://schemas.microsoft.com/office/drawing/2014/main" id="{9890B808-A737-5F4E-990B-F3A914E934C0}"/>
              </a:ext>
            </a:extLst>
          </p:cNvPr>
          <p:cNvCxnSpPr>
            <a:cxnSpLocks/>
          </p:cNvCxnSpPr>
          <p:nvPr/>
        </p:nvCxnSpPr>
        <p:spPr>
          <a:xfrm>
            <a:off x="1511300" y="681859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8697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100517" y="429721"/>
            <a:ext cx="332301" cy="284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900" spc="-50" dirty="0">
                <a:solidFill>
                  <a:srgbClr val="3C3C3C"/>
                </a:solidFill>
                <a:latin typeface="S-Core Dream 4 Regular" pitchFamily="34" charset="0"/>
                <a:cs typeface="S-Core Dream 4 Regular" pitchFamily="34" charset="0"/>
              </a:rPr>
              <a:t>03</a:t>
            </a:r>
            <a:endParaRPr lang="en-US" sz="700" dirty="0"/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300824" y="625558"/>
            <a:ext cx="8390252" cy="22860"/>
            <a:chOff x="1801033" y="5437195"/>
            <a:chExt cx="4209524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CB6A29A8-E0F3-EE4C-8B5F-90A71137B39E}"/>
              </a:ext>
            </a:extLst>
          </p:cNvPr>
          <p:cNvSpPr txBox="1"/>
          <p:nvPr/>
        </p:nvSpPr>
        <p:spPr>
          <a:xfrm>
            <a:off x="300824" y="255484"/>
            <a:ext cx="4688985" cy="22778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b="1" spc="-5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S-Core Dream 5 Medium" pitchFamily="34" charset="0"/>
              </a:rPr>
              <a:t>연구의 방법론</a:t>
            </a:r>
            <a:endParaRPr 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40B1797C-8E5B-E041-87E2-B3899BAD404A}"/>
              </a:ext>
            </a:extLst>
          </p:cNvPr>
          <p:cNvGrpSpPr/>
          <p:nvPr/>
        </p:nvGrpSpPr>
        <p:grpSpPr>
          <a:xfrm>
            <a:off x="336071" y="4779824"/>
            <a:ext cx="8511419" cy="22860"/>
            <a:chOff x="1005164" y="9011819"/>
            <a:chExt cx="16275387" cy="13769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1454E4AA-B536-9F4E-A2F0-4D5D6B9E5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grpSp>
        <p:nvGrpSpPr>
          <p:cNvPr id="10" name="그룹 76">
            <a:extLst>
              <a:ext uri="{FF2B5EF4-FFF2-40B4-BE49-F238E27FC236}">
                <a16:creationId xmlns:a16="http://schemas.microsoft.com/office/drawing/2014/main" id="{38BA4C86-8666-4B85-A03B-69D8D6F2A1BA}"/>
              </a:ext>
            </a:extLst>
          </p:cNvPr>
          <p:cNvGrpSpPr/>
          <p:nvPr/>
        </p:nvGrpSpPr>
        <p:grpSpPr>
          <a:xfrm>
            <a:off x="288794" y="741404"/>
            <a:ext cx="4943812" cy="4126995"/>
            <a:chOff x="-29395" y="746975"/>
            <a:chExt cx="4943812" cy="3072737"/>
          </a:xfrm>
        </p:grpSpPr>
        <p:sp>
          <p:nvSpPr>
            <p:cNvPr id="11" name="직사각형 82">
              <a:extLst>
                <a:ext uri="{FF2B5EF4-FFF2-40B4-BE49-F238E27FC236}">
                  <a16:creationId xmlns:a16="http://schemas.microsoft.com/office/drawing/2014/main" id="{62F2467E-76CC-4262-A235-6C294EE806DE}"/>
                </a:ext>
              </a:extLst>
            </p:cNvPr>
            <p:cNvSpPr/>
            <p:nvPr/>
          </p:nvSpPr>
          <p:spPr>
            <a:xfrm>
              <a:off x="1" y="1984400"/>
              <a:ext cx="4914416" cy="18353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800" dirty="0">
                <a:latin typeface="Abadi" panose="020B0604020104020204" pitchFamily="34" charset="0"/>
              </a:endParaRPr>
            </a:p>
          </p:txBody>
        </p:sp>
        <p:sp>
          <p:nvSpPr>
            <p:cNvPr id="12" name="직사각형 83">
              <a:extLst>
                <a:ext uri="{FF2B5EF4-FFF2-40B4-BE49-F238E27FC236}">
                  <a16:creationId xmlns:a16="http://schemas.microsoft.com/office/drawing/2014/main" id="{6F9EEDF7-BE57-43F5-8E5D-57CC58BFB7E2}"/>
                </a:ext>
              </a:extLst>
            </p:cNvPr>
            <p:cNvSpPr/>
            <p:nvPr/>
          </p:nvSpPr>
          <p:spPr>
            <a:xfrm>
              <a:off x="-29395" y="746975"/>
              <a:ext cx="4513060" cy="2386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800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4" name="Google Shape;519;p61">
            <a:extLst>
              <a:ext uri="{FF2B5EF4-FFF2-40B4-BE49-F238E27FC236}">
                <a16:creationId xmlns:a16="http://schemas.microsoft.com/office/drawing/2014/main" id="{F5434AC0-420A-4D3D-9F3F-D1D35034FB9C}"/>
              </a:ext>
            </a:extLst>
          </p:cNvPr>
          <p:cNvGrpSpPr/>
          <p:nvPr/>
        </p:nvGrpSpPr>
        <p:grpSpPr>
          <a:xfrm>
            <a:off x="449089" y="820845"/>
            <a:ext cx="3646967" cy="3880898"/>
            <a:chOff x="6902285" y="929242"/>
            <a:chExt cx="5017276" cy="3833247"/>
          </a:xfrm>
        </p:grpSpPr>
        <p:sp>
          <p:nvSpPr>
            <p:cNvPr id="15" name="Google Shape;520;p61">
              <a:extLst>
                <a:ext uri="{FF2B5EF4-FFF2-40B4-BE49-F238E27FC236}">
                  <a16:creationId xmlns:a16="http://schemas.microsoft.com/office/drawing/2014/main" id="{1C1438D1-95EC-4B8D-823F-5680111FEE97}"/>
                </a:ext>
              </a:extLst>
            </p:cNvPr>
            <p:cNvSpPr/>
            <p:nvPr/>
          </p:nvSpPr>
          <p:spPr>
            <a:xfrm>
              <a:off x="7150408" y="929242"/>
              <a:ext cx="4769153" cy="3833247"/>
            </a:xfrm>
            <a:prstGeom prst="roundRect">
              <a:avLst>
                <a:gd name="adj" fmla="val 4092"/>
              </a:avLst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16" name="Google Shape;521;p61">
              <a:extLst>
                <a:ext uri="{FF2B5EF4-FFF2-40B4-BE49-F238E27FC236}">
                  <a16:creationId xmlns:a16="http://schemas.microsoft.com/office/drawing/2014/main" id="{8FF27FBA-A32A-4174-9576-FF8493FF293E}"/>
                </a:ext>
              </a:extLst>
            </p:cNvPr>
            <p:cNvGrpSpPr/>
            <p:nvPr/>
          </p:nvGrpSpPr>
          <p:grpSpPr>
            <a:xfrm>
              <a:off x="7392146" y="1199146"/>
              <a:ext cx="4305300" cy="3308307"/>
              <a:chOff x="1140740" y="881280"/>
              <a:chExt cx="4305300" cy="3308307"/>
            </a:xfrm>
          </p:grpSpPr>
          <p:sp>
            <p:nvSpPr>
              <p:cNvPr id="18" name="Google Shape;522;p61">
                <a:extLst>
                  <a:ext uri="{FF2B5EF4-FFF2-40B4-BE49-F238E27FC236}">
                    <a16:creationId xmlns:a16="http://schemas.microsoft.com/office/drawing/2014/main" id="{6C29B3A4-7C8F-4AAB-8E40-DA0DB7F1EAC5}"/>
                  </a:ext>
                </a:extLst>
              </p:cNvPr>
              <p:cNvSpPr/>
              <p:nvPr/>
            </p:nvSpPr>
            <p:spPr>
              <a:xfrm>
                <a:off x="3149600" y="3263724"/>
                <a:ext cx="2288319" cy="925863"/>
              </a:xfrm>
              <a:prstGeom prst="roundRect">
                <a:avLst>
                  <a:gd name="adj" fmla="val 9405"/>
                </a:avLst>
              </a:prstGeom>
              <a:noFill/>
              <a:ln w="381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dirty="0">
                  <a:solidFill>
                    <a:schemeClr val="lt1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19" name="Google Shape;523;p61">
                <a:extLst>
                  <a:ext uri="{FF2B5EF4-FFF2-40B4-BE49-F238E27FC236}">
                    <a16:creationId xmlns:a16="http://schemas.microsoft.com/office/drawing/2014/main" id="{B869DEC0-8B5E-492A-BB73-C000A52D7425}"/>
                  </a:ext>
                </a:extLst>
              </p:cNvPr>
              <p:cNvGrpSpPr/>
              <p:nvPr/>
            </p:nvGrpSpPr>
            <p:grpSpPr>
              <a:xfrm>
                <a:off x="1199063" y="895697"/>
                <a:ext cx="4246977" cy="1780774"/>
                <a:chOff x="1849023" y="1990778"/>
                <a:chExt cx="4246977" cy="1780774"/>
              </a:xfrm>
            </p:grpSpPr>
            <p:pic>
              <p:nvPicPr>
                <p:cNvPr id="25" name="Google Shape;524;p61" descr="전자기기, 회로이(가) 표시된 사진&#10;&#10;자동 생성된 설명">
                  <a:extLst>
                    <a:ext uri="{FF2B5EF4-FFF2-40B4-BE49-F238E27FC236}">
                      <a16:creationId xmlns:a16="http://schemas.microsoft.com/office/drawing/2014/main" id="{2EB22F0C-BBFC-48AB-903D-2F144E00F9E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4851071" y="2653242"/>
                  <a:ext cx="1110189" cy="819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" name="Google Shape;525;p61" descr="전자기기, 회로이(가) 표시된 사진&#10;&#10;자동 생성된 설명">
                  <a:extLst>
                    <a:ext uri="{FF2B5EF4-FFF2-40B4-BE49-F238E27FC236}">
                      <a16:creationId xmlns:a16="http://schemas.microsoft.com/office/drawing/2014/main" id="{C96C6736-A9D9-450C-86C2-0C3B0DBBB5D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993571" y="2653242"/>
                  <a:ext cx="1110189" cy="819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" name="Google Shape;526;p61" descr="텍스트, 전자기기, 회로이(가) 표시된 사진&#10;&#10;자동 생성된 설명">
                  <a:extLst>
                    <a:ext uri="{FF2B5EF4-FFF2-40B4-BE49-F238E27FC236}">
                      <a16:creationId xmlns:a16="http://schemas.microsoft.com/office/drawing/2014/main" id="{BD9CCB7E-A748-44E6-ABC2-FC40370952F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70313" t="40278" r="584" b="11110"/>
                <a:stretch/>
              </p:blipFill>
              <p:spPr>
                <a:xfrm>
                  <a:off x="1993571" y="2513542"/>
                  <a:ext cx="336784" cy="3164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" name="Google Shape;527;p61">
                  <a:extLst>
                    <a:ext uri="{FF2B5EF4-FFF2-40B4-BE49-F238E27FC236}">
                      <a16:creationId xmlns:a16="http://schemas.microsoft.com/office/drawing/2014/main" id="{A4BD4A82-4E4F-4B53-A4FB-197B2C7E0463}"/>
                    </a:ext>
                  </a:extLst>
                </p:cNvPr>
                <p:cNvSpPr/>
                <p:nvPr/>
              </p:nvSpPr>
              <p:spPr>
                <a:xfrm>
                  <a:off x="2259015" y="3573991"/>
                  <a:ext cx="579300" cy="197558"/>
                </a:xfrm>
                <a:prstGeom prst="rect">
                  <a:avLst/>
                </a:prstGeom>
                <a:solidFill>
                  <a:srgbClr val="AEA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altLang="ko-KR" sz="700" b="1" dirty="0">
                      <a:solidFill>
                        <a:schemeClr val="lt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3</a:t>
                  </a:r>
                  <a:r>
                    <a:rPr lang="ko-KR" altLang="en-US" sz="700" b="1" dirty="0">
                      <a:solidFill>
                        <a:schemeClr val="lt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층</a:t>
                  </a:r>
                  <a:endParaRPr sz="700" b="1" dirty="0">
                    <a:solidFill>
                      <a:schemeClr val="lt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29" name="Google Shape;528;p61">
                  <a:extLst>
                    <a:ext uri="{FF2B5EF4-FFF2-40B4-BE49-F238E27FC236}">
                      <a16:creationId xmlns:a16="http://schemas.microsoft.com/office/drawing/2014/main" id="{3F1B1F95-DC06-416E-A2F7-F29AF8C42F74}"/>
                    </a:ext>
                  </a:extLst>
                </p:cNvPr>
                <p:cNvSpPr/>
                <p:nvPr/>
              </p:nvSpPr>
              <p:spPr>
                <a:xfrm>
                  <a:off x="5116514" y="3573994"/>
                  <a:ext cx="579300" cy="197558"/>
                </a:xfrm>
                <a:prstGeom prst="rect">
                  <a:avLst/>
                </a:prstGeom>
                <a:solidFill>
                  <a:srgbClr val="AEA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altLang="ko-KR" sz="700" b="1" dirty="0">
                      <a:solidFill>
                        <a:schemeClr val="lt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1</a:t>
                  </a:r>
                  <a:r>
                    <a:rPr lang="ko-KR" altLang="en-US" sz="700" b="1" dirty="0">
                      <a:solidFill>
                        <a:schemeClr val="lt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층</a:t>
                  </a:r>
                  <a:endParaRPr sz="700" b="1" dirty="0">
                    <a:solidFill>
                      <a:schemeClr val="lt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cxnSp>
              <p:nvCxnSpPr>
                <p:cNvPr id="30" name="Google Shape;529;p61">
                  <a:extLst>
                    <a:ext uri="{FF2B5EF4-FFF2-40B4-BE49-F238E27FC236}">
                      <a16:creationId xmlns:a16="http://schemas.microsoft.com/office/drawing/2014/main" id="{FB31ED27-26B9-4EA4-8B1D-E8302691AD32}"/>
                    </a:ext>
                  </a:extLst>
                </p:cNvPr>
                <p:cNvCxnSpPr/>
                <p:nvPr/>
              </p:nvCxnSpPr>
              <p:spPr>
                <a:xfrm>
                  <a:off x="3327400" y="2915439"/>
                  <a:ext cx="13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92D050"/>
                  </a:solidFill>
                  <a:prstDash val="dash"/>
                  <a:round/>
                  <a:headEnd type="none" w="sm" len="sm"/>
                  <a:tailEnd type="stealth" w="med" len="med"/>
                </a:ln>
              </p:spPr>
            </p:cxnSp>
            <p:cxnSp>
              <p:nvCxnSpPr>
                <p:cNvPr id="31" name="Google Shape;530;p61">
                  <a:extLst>
                    <a:ext uri="{FF2B5EF4-FFF2-40B4-BE49-F238E27FC236}">
                      <a16:creationId xmlns:a16="http://schemas.microsoft.com/office/drawing/2014/main" id="{E9AA4DAA-4117-4156-9576-64EEA9308C68}"/>
                    </a:ext>
                  </a:extLst>
                </p:cNvPr>
                <p:cNvCxnSpPr/>
                <p:nvPr/>
              </p:nvCxnSpPr>
              <p:spPr>
                <a:xfrm>
                  <a:off x="3296505" y="3335027"/>
                  <a:ext cx="13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4372C4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</p:cxnSp>
            <p:sp>
              <p:nvSpPr>
                <p:cNvPr id="32" name="Google Shape;531;p61">
                  <a:extLst>
                    <a:ext uri="{FF2B5EF4-FFF2-40B4-BE49-F238E27FC236}">
                      <a16:creationId xmlns:a16="http://schemas.microsoft.com/office/drawing/2014/main" id="{D616071E-6726-4BCF-A8B5-6BDA363C06E1}"/>
                    </a:ext>
                  </a:extLst>
                </p:cNvPr>
                <p:cNvSpPr/>
                <p:nvPr/>
              </p:nvSpPr>
              <p:spPr>
                <a:xfrm>
                  <a:off x="1860055" y="2229722"/>
                  <a:ext cx="1377219" cy="2507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altLang="ko-KR" sz="1050" b="1" dirty="0" err="1">
                      <a:solidFill>
                        <a:schemeClr val="dk1"/>
                      </a:solidFill>
                      <a:latin typeface="Abadi" panose="020B0604020104020204" pitchFamily="34" charset="0"/>
                    </a:rPr>
                    <a:t>Subscriber</a:t>
                  </a:r>
                  <a:endParaRPr sz="1050" b="1" dirty="0">
                    <a:solidFill>
                      <a:schemeClr val="dk1"/>
                    </a:solidFill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33" name="Google Shape;532;p61">
                  <a:extLst>
                    <a:ext uri="{FF2B5EF4-FFF2-40B4-BE49-F238E27FC236}">
                      <a16:creationId xmlns:a16="http://schemas.microsoft.com/office/drawing/2014/main" id="{0C66E446-D780-497F-AD0C-93F5E6B6F876}"/>
                    </a:ext>
                  </a:extLst>
                </p:cNvPr>
                <p:cNvSpPr/>
                <p:nvPr/>
              </p:nvSpPr>
              <p:spPr>
                <a:xfrm>
                  <a:off x="1849023" y="1990778"/>
                  <a:ext cx="1377219" cy="2507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altLang="ko-KR" sz="1050" b="1" dirty="0" err="1">
                      <a:solidFill>
                        <a:schemeClr val="dk1"/>
                      </a:solidFill>
                      <a:latin typeface="Abadi" panose="020B0604020104020204" pitchFamily="34" charset="0"/>
                    </a:rPr>
                    <a:t>Broker</a:t>
                  </a:r>
                  <a:endParaRPr sz="1050" b="1" dirty="0">
                    <a:solidFill>
                      <a:schemeClr val="dk1"/>
                    </a:solidFill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34" name="Google Shape;533;p61">
                  <a:extLst>
                    <a:ext uri="{FF2B5EF4-FFF2-40B4-BE49-F238E27FC236}">
                      <a16:creationId xmlns:a16="http://schemas.microsoft.com/office/drawing/2014/main" id="{06F6177F-1851-4CE4-A63C-960C2953A48B}"/>
                    </a:ext>
                  </a:extLst>
                </p:cNvPr>
                <p:cNvSpPr/>
                <p:nvPr/>
              </p:nvSpPr>
              <p:spPr>
                <a:xfrm>
                  <a:off x="4718781" y="2218506"/>
                  <a:ext cx="1377219" cy="2507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altLang="ko-KR" sz="1050" b="1" dirty="0">
                      <a:solidFill>
                        <a:schemeClr val="dk1"/>
                      </a:solidFill>
                      <a:latin typeface="Abadi" panose="020B0604020104020204" pitchFamily="34" charset="0"/>
                    </a:rPr>
                    <a:t>Publisher</a:t>
                  </a:r>
                  <a:endParaRPr sz="1050" b="1" dirty="0">
                    <a:solidFill>
                      <a:schemeClr val="dk1"/>
                    </a:solidFill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35" name="Google Shape;534;p61">
                  <a:extLst>
                    <a:ext uri="{FF2B5EF4-FFF2-40B4-BE49-F238E27FC236}">
                      <a16:creationId xmlns:a16="http://schemas.microsoft.com/office/drawing/2014/main" id="{8C23E63D-331C-4264-BC72-1AAF11FE0DB3}"/>
                    </a:ext>
                  </a:extLst>
                </p:cNvPr>
                <p:cNvSpPr/>
                <p:nvPr/>
              </p:nvSpPr>
              <p:spPr>
                <a:xfrm>
                  <a:off x="3274646" y="3341380"/>
                  <a:ext cx="1377219" cy="2431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altLang="ko-KR" sz="1000" b="1" dirty="0" err="1">
                      <a:solidFill>
                        <a:srgbClr val="4372C4"/>
                      </a:solidFill>
                      <a:latin typeface="Abadi" panose="020B0604020104020204" pitchFamily="34" charset="0"/>
                    </a:rPr>
                    <a:t>Publish</a:t>
                  </a:r>
                  <a:endParaRPr sz="1000" b="1" dirty="0">
                    <a:solidFill>
                      <a:srgbClr val="4372C4"/>
                    </a:solidFill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36" name="Google Shape;535;p61">
                  <a:extLst>
                    <a:ext uri="{FF2B5EF4-FFF2-40B4-BE49-F238E27FC236}">
                      <a16:creationId xmlns:a16="http://schemas.microsoft.com/office/drawing/2014/main" id="{C82DCC4E-456E-40C9-8AF0-55A68FCA9ABC}"/>
                    </a:ext>
                  </a:extLst>
                </p:cNvPr>
                <p:cNvSpPr/>
                <p:nvPr/>
              </p:nvSpPr>
              <p:spPr>
                <a:xfrm>
                  <a:off x="3283680" y="2946114"/>
                  <a:ext cx="1377219" cy="1975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altLang="ko-KR" sz="700" b="1" dirty="0" err="1">
                      <a:solidFill>
                        <a:schemeClr val="dk1"/>
                      </a:solidFill>
                      <a:latin typeface="Abadi" panose="020B0604020104020204" pitchFamily="34" charset="0"/>
                    </a:rPr>
                    <a:t>In</a:t>
                  </a:r>
                  <a:r>
                    <a:rPr lang="ko-KR" altLang="en-US" sz="700" b="1" dirty="0">
                      <a:solidFill>
                        <a:schemeClr val="dk1"/>
                      </a:solidFill>
                      <a:latin typeface="Abadi" panose="020B0604020104020204" pitchFamily="34" charset="0"/>
                    </a:rPr>
                    <a:t> </a:t>
                  </a:r>
                  <a:r>
                    <a:rPr lang="en-US" altLang="ko-KR" sz="700" b="1" dirty="0" err="1">
                      <a:solidFill>
                        <a:schemeClr val="dk1"/>
                      </a:solidFill>
                      <a:latin typeface="Abadi" panose="020B0604020104020204" pitchFamily="34" charset="0"/>
                    </a:rPr>
                    <a:t>Topic</a:t>
                  </a:r>
                  <a:endParaRPr sz="700" b="1" dirty="0">
                    <a:solidFill>
                      <a:schemeClr val="dk1"/>
                    </a:solidFill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37" name="Google Shape;536;p61">
                  <a:extLst>
                    <a:ext uri="{FF2B5EF4-FFF2-40B4-BE49-F238E27FC236}">
                      <a16:creationId xmlns:a16="http://schemas.microsoft.com/office/drawing/2014/main" id="{8E836184-1FCB-4756-ACFF-452DCE4D3C2A}"/>
                    </a:ext>
                  </a:extLst>
                </p:cNvPr>
                <p:cNvSpPr/>
                <p:nvPr/>
              </p:nvSpPr>
              <p:spPr>
                <a:xfrm>
                  <a:off x="3302966" y="2546996"/>
                  <a:ext cx="1377219" cy="2431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altLang="ko-KR" sz="1000" b="1" dirty="0" err="1">
                      <a:solidFill>
                        <a:srgbClr val="92D050"/>
                      </a:solidFill>
                      <a:latin typeface="Abadi" panose="020B0604020104020204" pitchFamily="34" charset="0"/>
                    </a:rPr>
                    <a:t>Subscribe</a:t>
                  </a:r>
                  <a:endParaRPr sz="1000" b="1" dirty="0">
                    <a:solidFill>
                      <a:srgbClr val="92D050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sp>
            <p:nvSpPr>
              <p:cNvPr id="20" name="Google Shape;537;p61">
                <a:extLst>
                  <a:ext uri="{FF2B5EF4-FFF2-40B4-BE49-F238E27FC236}">
                    <a16:creationId xmlns:a16="http://schemas.microsoft.com/office/drawing/2014/main" id="{9773F3A8-C761-40A0-9DC6-389BFCB070BD}"/>
                  </a:ext>
                </a:extLst>
              </p:cNvPr>
              <p:cNvSpPr/>
              <p:nvPr/>
            </p:nvSpPr>
            <p:spPr>
              <a:xfrm>
                <a:off x="1140740" y="881280"/>
                <a:ext cx="4305300" cy="2100757"/>
              </a:xfrm>
              <a:prstGeom prst="roundRect">
                <a:avLst>
                  <a:gd name="adj" fmla="val 9405"/>
                </a:avLst>
              </a:prstGeom>
              <a:noFill/>
              <a:ln w="381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dirty="0">
                  <a:solidFill>
                    <a:schemeClr val="lt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1" name="Google Shape;538;p61">
                <a:extLst>
                  <a:ext uri="{FF2B5EF4-FFF2-40B4-BE49-F238E27FC236}">
                    <a16:creationId xmlns:a16="http://schemas.microsoft.com/office/drawing/2014/main" id="{E4973F27-5DF1-4AD7-A48F-CAE6DA1D512D}"/>
                  </a:ext>
                </a:extLst>
              </p:cNvPr>
              <p:cNvSpPr/>
              <p:nvPr/>
            </p:nvSpPr>
            <p:spPr>
              <a:xfrm>
                <a:off x="2858219" y="3353305"/>
                <a:ext cx="678041" cy="77153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dirty="0">
                  <a:solidFill>
                    <a:schemeClr val="lt1"/>
                  </a:solidFill>
                  <a:latin typeface="Abadi" panose="020B0604020104020204" pitchFamily="34" charset="0"/>
                </a:endParaRPr>
              </a:p>
            </p:txBody>
          </p:sp>
          <p:pic>
            <p:nvPicPr>
              <p:cNvPr id="22" name="Google Shape;539;p61">
                <a:extLst>
                  <a:ext uri="{FF2B5EF4-FFF2-40B4-BE49-F238E27FC236}">
                    <a16:creationId xmlns:a16="http://schemas.microsoft.com/office/drawing/2014/main" id="{EAFEF875-43E9-4E1B-B4A7-9434C9EABCDA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31158" t="12071" r="35682" b="13095"/>
              <a:stretch/>
            </p:blipFill>
            <p:spPr>
              <a:xfrm>
                <a:off x="2817551" y="3387862"/>
                <a:ext cx="753377" cy="7369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540;p61">
                <a:extLst>
                  <a:ext uri="{FF2B5EF4-FFF2-40B4-BE49-F238E27FC236}">
                    <a16:creationId xmlns:a16="http://schemas.microsoft.com/office/drawing/2014/main" id="{1DE6B5AF-7C3F-47D8-A36E-9BB2A9C38AE9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23123" t="20268" r="21130" b="33427"/>
              <a:stretch/>
            </p:blipFill>
            <p:spPr>
              <a:xfrm>
                <a:off x="3717039" y="3493600"/>
                <a:ext cx="1413445" cy="3818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541;p61">
                <a:extLst>
                  <a:ext uri="{FF2B5EF4-FFF2-40B4-BE49-F238E27FC236}">
                    <a16:creationId xmlns:a16="http://schemas.microsoft.com/office/drawing/2014/main" id="{BFA4AE10-33C6-4F2B-9E69-FF12D09E095F}"/>
                  </a:ext>
                </a:extLst>
              </p:cNvPr>
              <p:cNvSpPr/>
              <p:nvPr/>
            </p:nvSpPr>
            <p:spPr>
              <a:xfrm rot="10800000" flipH="1">
                <a:off x="1872078" y="2840523"/>
                <a:ext cx="1047284" cy="844344"/>
              </a:xfrm>
              <a:prstGeom prst="bentArrow">
                <a:avLst>
                  <a:gd name="adj1" fmla="val 5701"/>
                  <a:gd name="adj2" fmla="val 10981"/>
                  <a:gd name="adj3" fmla="val 16255"/>
                  <a:gd name="adj4" fmla="val 66898"/>
                </a:avLst>
              </a:prstGeom>
              <a:solidFill>
                <a:srgbClr val="85B0F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dirty="0">
                  <a:solidFill>
                    <a:schemeClr val="dk1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7" name="Google Shape;542;p61">
              <a:extLst>
                <a:ext uri="{FF2B5EF4-FFF2-40B4-BE49-F238E27FC236}">
                  <a16:creationId xmlns:a16="http://schemas.microsoft.com/office/drawing/2014/main" id="{276F02E0-C13B-43EE-A740-46C49B8B029A}"/>
                </a:ext>
              </a:extLst>
            </p:cNvPr>
            <p:cNvSpPr/>
            <p:nvPr/>
          </p:nvSpPr>
          <p:spPr>
            <a:xfrm>
              <a:off x="6902285" y="3428637"/>
              <a:ext cx="1936434" cy="303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rgbClr val="3F3F3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1, 3</a:t>
              </a:r>
              <a:r>
                <a:rPr lang="ko-KR" altLang="en-US" sz="700" b="1" dirty="0">
                  <a:solidFill>
                    <a:srgbClr val="3F3F3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층</a:t>
              </a:r>
              <a:endParaRPr sz="700" b="1" dirty="0"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700" b="1" dirty="0" err="1">
                  <a:solidFill>
                    <a:srgbClr val="3F3F3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센서값</a:t>
              </a:r>
              <a:endParaRPr sz="700" b="1" dirty="0"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Google Shape;543;p61">
            <a:extLst>
              <a:ext uri="{FF2B5EF4-FFF2-40B4-BE49-F238E27FC236}">
                <a16:creationId xmlns:a16="http://schemas.microsoft.com/office/drawing/2014/main" id="{A9C15489-F273-478F-B8E8-D94DD91AEB54}"/>
              </a:ext>
            </a:extLst>
          </p:cNvPr>
          <p:cNvSpPr/>
          <p:nvPr/>
        </p:nvSpPr>
        <p:spPr>
          <a:xfrm rot="-5400000">
            <a:off x="4045987" y="2217209"/>
            <a:ext cx="544865" cy="751592"/>
          </a:xfrm>
          <a:prstGeom prst="downArrow">
            <a:avLst>
              <a:gd name="adj1" fmla="val 50000"/>
              <a:gd name="adj2" fmla="val 66896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badi" panose="020B0604020104020204" pitchFamily="34" charset="0"/>
            </a:endParaRPr>
          </a:p>
        </p:txBody>
      </p:sp>
      <p:sp>
        <p:nvSpPr>
          <p:cNvPr id="39" name="Google Shape;543;p61">
            <a:extLst>
              <a:ext uri="{FF2B5EF4-FFF2-40B4-BE49-F238E27FC236}">
                <a16:creationId xmlns:a16="http://schemas.microsoft.com/office/drawing/2014/main" id="{81339738-0F7D-44C5-B49C-6ECB2F15533A}"/>
              </a:ext>
            </a:extLst>
          </p:cNvPr>
          <p:cNvSpPr/>
          <p:nvPr/>
        </p:nvSpPr>
        <p:spPr>
          <a:xfrm rot="16200000">
            <a:off x="3961624" y="3766125"/>
            <a:ext cx="544865" cy="582865"/>
          </a:xfrm>
          <a:prstGeom prst="downArrow">
            <a:avLst>
              <a:gd name="adj1" fmla="val 50000"/>
              <a:gd name="adj2" fmla="val 66896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badi" panose="020B0604020104020204" pitchFamily="34" charset="0"/>
            </a:endParaRPr>
          </a:p>
        </p:txBody>
      </p:sp>
      <p:grpSp>
        <p:nvGrpSpPr>
          <p:cNvPr id="40" name="그룹 89">
            <a:extLst>
              <a:ext uri="{FF2B5EF4-FFF2-40B4-BE49-F238E27FC236}">
                <a16:creationId xmlns:a16="http://schemas.microsoft.com/office/drawing/2014/main" id="{B3DB517B-492A-459A-A874-7B126EBE332D}"/>
              </a:ext>
            </a:extLst>
          </p:cNvPr>
          <p:cNvGrpSpPr/>
          <p:nvPr/>
        </p:nvGrpSpPr>
        <p:grpSpPr>
          <a:xfrm>
            <a:off x="4831416" y="3720601"/>
            <a:ext cx="4089203" cy="1106636"/>
            <a:chOff x="368082" y="3839549"/>
            <a:chExt cx="4089203" cy="1106636"/>
          </a:xfrm>
        </p:grpSpPr>
        <p:sp>
          <p:nvSpPr>
            <p:cNvPr id="41" name="Google Shape;516;p61">
              <a:extLst>
                <a:ext uri="{FF2B5EF4-FFF2-40B4-BE49-F238E27FC236}">
                  <a16:creationId xmlns:a16="http://schemas.microsoft.com/office/drawing/2014/main" id="{0B8C859B-CFCD-408C-A897-910B62106020}"/>
                </a:ext>
              </a:extLst>
            </p:cNvPr>
            <p:cNvSpPr/>
            <p:nvPr/>
          </p:nvSpPr>
          <p:spPr>
            <a:xfrm>
              <a:off x="369970" y="3839549"/>
              <a:ext cx="1465525" cy="307736"/>
            </a:xfrm>
            <a:prstGeom prst="rect">
              <a:avLst/>
            </a:prstGeom>
            <a:solidFill>
              <a:srgbClr val="7F61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lt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DB </a:t>
              </a:r>
              <a:r>
                <a:rPr lang="ko-KR" altLang="en-US" b="1" dirty="0">
                  <a:solidFill>
                    <a:schemeClr val="lt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연결</a:t>
              </a:r>
              <a:endParaRPr b="1" dirty="0">
                <a:solidFill>
                  <a:schemeClr val="lt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42" name="Google Shape;513;p61">
              <a:extLst>
                <a:ext uri="{FF2B5EF4-FFF2-40B4-BE49-F238E27FC236}">
                  <a16:creationId xmlns:a16="http://schemas.microsoft.com/office/drawing/2014/main" id="{7014711F-A53C-4F45-8921-7A9159315648}"/>
                </a:ext>
              </a:extLst>
            </p:cNvPr>
            <p:cNvSpPr/>
            <p:nvPr/>
          </p:nvSpPr>
          <p:spPr>
            <a:xfrm>
              <a:off x="368082" y="4122539"/>
              <a:ext cx="4089203" cy="8236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285750" indent="-285750"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ko-KR" altLang="en-US" sz="18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파이썬</a:t>
              </a: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라이브러리로 </a:t>
              </a:r>
              <a:r>
                <a:rPr lang="en-US" altLang="ko-KR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AWS EC2</a:t>
              </a: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의 </a:t>
              </a:r>
              <a:r>
                <a:rPr lang="en-US" altLang="ko-KR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Influx DB</a:t>
              </a: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로 전송</a:t>
              </a:r>
              <a:endPara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285750" indent="-285750">
                <a:buClr>
                  <a:srgbClr val="C00000"/>
                </a:buClr>
                <a:buSzPts val="1300"/>
                <a:buFont typeface="Noto Sans Symbols"/>
                <a:buChar char="✔"/>
              </a:pPr>
              <a:endParaRPr lang="en-US" altLang="ko-KR" sz="7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285750" indent="-285750"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전송 주기 </a:t>
              </a:r>
              <a:r>
                <a:rPr lang="en-US" altLang="ko-KR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10</a:t>
              </a: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  <a:endPara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3" name="그룹 44">
            <a:extLst>
              <a:ext uri="{FF2B5EF4-FFF2-40B4-BE49-F238E27FC236}">
                <a16:creationId xmlns:a16="http://schemas.microsoft.com/office/drawing/2014/main" id="{3BF04097-7C3C-457B-AF54-D003FC318C04}"/>
              </a:ext>
            </a:extLst>
          </p:cNvPr>
          <p:cNvGrpSpPr/>
          <p:nvPr/>
        </p:nvGrpSpPr>
        <p:grpSpPr>
          <a:xfrm>
            <a:off x="4779943" y="954171"/>
            <a:ext cx="4134227" cy="944534"/>
            <a:chOff x="368082" y="3839549"/>
            <a:chExt cx="4287263" cy="944534"/>
          </a:xfrm>
        </p:grpSpPr>
        <p:sp>
          <p:nvSpPr>
            <p:cNvPr id="44" name="Google Shape;516;p61">
              <a:extLst>
                <a:ext uri="{FF2B5EF4-FFF2-40B4-BE49-F238E27FC236}">
                  <a16:creationId xmlns:a16="http://schemas.microsoft.com/office/drawing/2014/main" id="{7EAB3964-7861-4136-97EA-9D0C46F5B73C}"/>
                </a:ext>
              </a:extLst>
            </p:cNvPr>
            <p:cNvSpPr/>
            <p:nvPr/>
          </p:nvSpPr>
          <p:spPr>
            <a:xfrm>
              <a:off x="369970" y="3839549"/>
              <a:ext cx="1465525" cy="523180"/>
            </a:xfrm>
            <a:prstGeom prst="rect">
              <a:avLst/>
            </a:prstGeom>
            <a:solidFill>
              <a:srgbClr val="7F61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lt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소프트웨어 배포</a:t>
              </a:r>
              <a:endParaRPr b="1" dirty="0">
                <a:solidFill>
                  <a:schemeClr val="lt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45" name="Google Shape;513;p61">
              <a:extLst>
                <a:ext uri="{FF2B5EF4-FFF2-40B4-BE49-F238E27FC236}">
                  <a16:creationId xmlns:a16="http://schemas.microsoft.com/office/drawing/2014/main" id="{18CBCD49-2598-4DCB-A573-5733BA698F59}"/>
                </a:ext>
              </a:extLst>
            </p:cNvPr>
            <p:cNvSpPr/>
            <p:nvPr/>
          </p:nvSpPr>
          <p:spPr>
            <a:xfrm>
              <a:off x="368082" y="4122539"/>
              <a:ext cx="4287263" cy="6615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285750" indent="-285750"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ko-KR" altLang="en-US" sz="18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도커를</a:t>
              </a: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통해 서비스에 필요한 소프트웨어 배포</a:t>
              </a:r>
              <a:endPara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6" name="액자 2">
            <a:extLst>
              <a:ext uri="{FF2B5EF4-FFF2-40B4-BE49-F238E27FC236}">
                <a16:creationId xmlns:a16="http://schemas.microsoft.com/office/drawing/2014/main" id="{AEBB9C8E-21B6-4F5C-9F0A-96F80D5FE6FA}"/>
              </a:ext>
            </a:extLst>
          </p:cNvPr>
          <p:cNvSpPr/>
          <p:nvPr/>
        </p:nvSpPr>
        <p:spPr>
          <a:xfrm>
            <a:off x="606358" y="1012112"/>
            <a:ext cx="3466611" cy="2069894"/>
          </a:xfrm>
          <a:prstGeom prst="frame">
            <a:avLst>
              <a:gd name="adj1" fmla="val 3952"/>
            </a:avLst>
          </a:prstGeom>
          <a:solidFill>
            <a:srgbClr val="24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7" name="화살표: 오른쪽 3">
            <a:extLst>
              <a:ext uri="{FF2B5EF4-FFF2-40B4-BE49-F238E27FC236}">
                <a16:creationId xmlns:a16="http://schemas.microsoft.com/office/drawing/2014/main" id="{8FAD4DF5-AD05-4D53-8A53-9F4B4039FA75}"/>
              </a:ext>
            </a:extLst>
          </p:cNvPr>
          <p:cNvSpPr/>
          <p:nvPr/>
        </p:nvSpPr>
        <p:spPr>
          <a:xfrm>
            <a:off x="4051437" y="1421927"/>
            <a:ext cx="751593" cy="317941"/>
          </a:xfrm>
          <a:prstGeom prst="rightArrow">
            <a:avLst/>
          </a:prstGeom>
          <a:solidFill>
            <a:srgbClr val="24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Abadi" panose="020B0604020104020204" pitchFamily="34" charset="0"/>
            </a:endParaRPr>
          </a:p>
        </p:txBody>
      </p:sp>
      <p:grpSp>
        <p:nvGrpSpPr>
          <p:cNvPr id="48" name="그룹 84">
            <a:extLst>
              <a:ext uri="{FF2B5EF4-FFF2-40B4-BE49-F238E27FC236}">
                <a16:creationId xmlns:a16="http://schemas.microsoft.com/office/drawing/2014/main" id="{DA1AAF53-F79E-428F-88FF-A91771A46AF5}"/>
              </a:ext>
            </a:extLst>
          </p:cNvPr>
          <p:cNvGrpSpPr/>
          <p:nvPr/>
        </p:nvGrpSpPr>
        <p:grpSpPr>
          <a:xfrm>
            <a:off x="4824965" y="2192406"/>
            <a:ext cx="4089204" cy="1052391"/>
            <a:chOff x="4525488" y="824170"/>
            <a:chExt cx="4089204" cy="1052391"/>
          </a:xfrm>
        </p:grpSpPr>
        <p:sp>
          <p:nvSpPr>
            <p:cNvPr id="49" name="Google Shape;513;p61">
              <a:extLst>
                <a:ext uri="{FF2B5EF4-FFF2-40B4-BE49-F238E27FC236}">
                  <a16:creationId xmlns:a16="http://schemas.microsoft.com/office/drawing/2014/main" id="{17715C16-0AE3-46AF-9A7B-AA2ACE7CDD90}"/>
                </a:ext>
              </a:extLst>
            </p:cNvPr>
            <p:cNvSpPr/>
            <p:nvPr/>
          </p:nvSpPr>
          <p:spPr>
            <a:xfrm>
              <a:off x="4525488" y="1117605"/>
              <a:ext cx="4089204" cy="7589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285750" indent="-285750"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MQTT</a:t>
              </a: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통신으로 </a:t>
              </a:r>
              <a:r>
                <a:rPr lang="en-US" altLang="ko-KR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1,</a:t>
              </a: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층 </a:t>
              </a:r>
              <a:r>
                <a:rPr lang="ko-KR" altLang="en-US" sz="18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라즈베리파이</a:t>
              </a: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연결</a:t>
              </a:r>
              <a:endPara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285750" indent="-285750">
                <a:buClr>
                  <a:srgbClr val="C00000"/>
                </a:buClr>
                <a:buSzPts val="1300"/>
                <a:buFont typeface="Noto Sans Symbols"/>
                <a:buChar char="✔"/>
              </a:pPr>
              <a:endParaRPr lang="en-US" sz="7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285750" indent="-285750">
                <a:buClr>
                  <a:srgbClr val="C00000"/>
                </a:buClr>
                <a:buSzPts val="1300"/>
                <a:buFont typeface="Noto Sans Symbols"/>
                <a:buChar char="✔"/>
              </a:pPr>
              <a:r>
                <a:rPr 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Broker</a:t>
              </a: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에</a:t>
              </a:r>
              <a:r>
                <a:rPr lang="en-US" altLang="ko-KR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10</a:t>
              </a:r>
              <a:r>
                <a:rPr lang="ko-KR" altLang="en-US" sz="1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초 간격으로 데이터 취합</a:t>
              </a:r>
              <a:endParaRPr sz="1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" name="Google Shape;514;p61">
              <a:extLst>
                <a:ext uri="{FF2B5EF4-FFF2-40B4-BE49-F238E27FC236}">
                  <a16:creationId xmlns:a16="http://schemas.microsoft.com/office/drawing/2014/main" id="{26F2CDD0-1D2F-4C59-8E13-5073B93B5D65}"/>
                </a:ext>
              </a:extLst>
            </p:cNvPr>
            <p:cNvSpPr/>
            <p:nvPr/>
          </p:nvSpPr>
          <p:spPr>
            <a:xfrm>
              <a:off x="4525488" y="824170"/>
              <a:ext cx="2257626" cy="307736"/>
            </a:xfrm>
            <a:prstGeom prst="rect">
              <a:avLst/>
            </a:prstGeom>
            <a:solidFill>
              <a:srgbClr val="7F61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lt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라즈베리파이</a:t>
              </a:r>
              <a:r>
                <a:rPr lang="ko-KR" altLang="en-US" b="1" dirty="0">
                  <a:solidFill>
                    <a:schemeClr val="lt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 간의 통신</a:t>
              </a:r>
              <a:endParaRPr b="1" dirty="0">
                <a:solidFill>
                  <a:schemeClr val="lt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p:sp>
        <p:nvSpPr>
          <p:cNvPr id="51" name="직사각형 4">
            <a:extLst>
              <a:ext uri="{FF2B5EF4-FFF2-40B4-BE49-F238E27FC236}">
                <a16:creationId xmlns:a16="http://schemas.microsoft.com/office/drawing/2014/main" id="{D3DA2306-42DE-4BD0-9263-C8062C442F96}"/>
              </a:ext>
            </a:extLst>
          </p:cNvPr>
          <p:cNvSpPr/>
          <p:nvPr/>
        </p:nvSpPr>
        <p:spPr>
          <a:xfrm>
            <a:off x="1848629" y="591305"/>
            <a:ext cx="971548" cy="855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800"/>
          </a:p>
        </p:txBody>
      </p:sp>
      <p:sp>
        <p:nvSpPr>
          <p:cNvPr id="52" name="액자 52">
            <a:extLst>
              <a:ext uri="{FF2B5EF4-FFF2-40B4-BE49-F238E27FC236}">
                <a16:creationId xmlns:a16="http://schemas.microsoft.com/office/drawing/2014/main" id="{78BE42F3-C9CB-4B89-B8DC-237AE275F74D}"/>
              </a:ext>
            </a:extLst>
          </p:cNvPr>
          <p:cNvSpPr/>
          <p:nvPr/>
        </p:nvSpPr>
        <p:spPr>
          <a:xfrm>
            <a:off x="1832921" y="566014"/>
            <a:ext cx="995274" cy="908317"/>
          </a:xfrm>
          <a:prstGeom prst="frame">
            <a:avLst>
              <a:gd name="adj1" fmla="val 3952"/>
            </a:avLst>
          </a:prstGeom>
          <a:solidFill>
            <a:srgbClr val="24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53" name="그림 6">
            <a:extLst>
              <a:ext uri="{FF2B5EF4-FFF2-40B4-BE49-F238E27FC236}">
                <a16:creationId xmlns:a16="http://schemas.microsoft.com/office/drawing/2014/main" id="{8B70A6F6-AF3C-44B3-B6B8-E68E43F94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2096" y="613441"/>
            <a:ext cx="888264" cy="7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9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125;p23">
            <a:extLst>
              <a:ext uri="{FF2B5EF4-FFF2-40B4-BE49-F238E27FC236}">
                <a16:creationId xmlns:a16="http://schemas.microsoft.com/office/drawing/2014/main" id="{9890B808-A737-5F4E-990B-F3A914E934C0}"/>
              </a:ext>
            </a:extLst>
          </p:cNvPr>
          <p:cNvCxnSpPr>
            <a:cxnSpLocks/>
          </p:cNvCxnSpPr>
          <p:nvPr/>
        </p:nvCxnSpPr>
        <p:spPr>
          <a:xfrm>
            <a:off x="1511301" y="660265"/>
            <a:ext cx="6121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26;p23">
            <a:extLst>
              <a:ext uri="{FF2B5EF4-FFF2-40B4-BE49-F238E27FC236}">
                <a16:creationId xmlns:a16="http://schemas.microsoft.com/office/drawing/2014/main" id="{93E69E92-F73F-E444-A4D8-0910B157C9AF}"/>
              </a:ext>
            </a:extLst>
          </p:cNvPr>
          <p:cNvSpPr txBox="1">
            <a:spLocks/>
          </p:cNvSpPr>
          <p:nvPr/>
        </p:nvSpPr>
        <p:spPr>
          <a:xfrm>
            <a:off x="2976404" y="100225"/>
            <a:ext cx="3357882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설계 </a:t>
            </a:r>
            <a:r>
              <a:rPr lang="en-US" altLang="ko-KR" sz="2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2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이상치 처리</a:t>
            </a: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411FB4A3-F0AB-784D-8133-349B79110F84}"/>
              </a:ext>
            </a:extLst>
          </p:cNvPr>
          <p:cNvSpPr/>
          <p:nvPr/>
        </p:nvSpPr>
        <p:spPr>
          <a:xfrm>
            <a:off x="1470357" y="3197143"/>
            <a:ext cx="1928396" cy="4225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Abadi" panose="020B0604020104020204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7B9D15C-88B2-6645-A4E1-624205851F2D}"/>
              </a:ext>
            </a:extLst>
          </p:cNvPr>
          <p:cNvGrpSpPr/>
          <p:nvPr/>
        </p:nvGrpSpPr>
        <p:grpSpPr>
          <a:xfrm>
            <a:off x="442943" y="2782523"/>
            <a:ext cx="4462459" cy="402138"/>
            <a:chOff x="466694" y="3741957"/>
            <a:chExt cx="4462459" cy="38071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F844128-043D-1647-9FDF-0135BA366986}"/>
                </a:ext>
              </a:extLst>
            </p:cNvPr>
            <p:cNvGrpSpPr/>
            <p:nvPr/>
          </p:nvGrpSpPr>
          <p:grpSpPr>
            <a:xfrm>
              <a:off x="466694" y="3741957"/>
              <a:ext cx="4167517" cy="377190"/>
              <a:chOff x="856212" y="3966210"/>
              <a:chExt cx="4167517" cy="377190"/>
            </a:xfrm>
          </p:grpSpPr>
          <p:cxnSp>
            <p:nvCxnSpPr>
              <p:cNvPr id="62" name="직선 연결선 6">
                <a:extLst>
                  <a:ext uri="{FF2B5EF4-FFF2-40B4-BE49-F238E27FC236}">
                    <a16:creationId xmlns:a16="http://schemas.microsoft.com/office/drawing/2014/main" id="{1FA12CFD-1A91-8B43-8028-3A77E08B8EB5}"/>
                  </a:ext>
                </a:extLst>
              </p:cNvPr>
              <p:cNvCxnSpPr/>
              <p:nvPr/>
            </p:nvCxnSpPr>
            <p:spPr>
              <a:xfrm>
                <a:off x="856212" y="3966210"/>
                <a:ext cx="0" cy="365760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13">
                <a:extLst>
                  <a:ext uri="{FF2B5EF4-FFF2-40B4-BE49-F238E27FC236}">
                    <a16:creationId xmlns:a16="http://schemas.microsoft.com/office/drawing/2014/main" id="{B6F0CA71-8B5E-F846-A914-B7F0DFB0AED9}"/>
                  </a:ext>
                </a:extLst>
              </p:cNvPr>
              <p:cNvCxnSpPr/>
              <p:nvPr/>
            </p:nvCxnSpPr>
            <p:spPr>
              <a:xfrm>
                <a:off x="5023729" y="3977640"/>
                <a:ext cx="0" cy="365760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14">
                <a:extLst>
                  <a:ext uri="{FF2B5EF4-FFF2-40B4-BE49-F238E27FC236}">
                    <a16:creationId xmlns:a16="http://schemas.microsoft.com/office/drawing/2014/main" id="{42A7BBDD-5E85-194A-9335-8EAFC98726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2" y="4149090"/>
                <a:ext cx="4157748" cy="0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9D189BE-62A8-2548-ACF4-5E72897092E2}"/>
                </a:ext>
              </a:extLst>
            </p:cNvPr>
            <p:cNvGrpSpPr/>
            <p:nvPr/>
          </p:nvGrpSpPr>
          <p:grpSpPr>
            <a:xfrm>
              <a:off x="4634745" y="3745478"/>
              <a:ext cx="294408" cy="377190"/>
              <a:chOff x="856212" y="3966210"/>
              <a:chExt cx="4167517" cy="377190"/>
            </a:xfrm>
          </p:grpSpPr>
          <p:cxnSp>
            <p:nvCxnSpPr>
              <p:cNvPr id="53" name="직선 연결선 21">
                <a:extLst>
                  <a:ext uri="{FF2B5EF4-FFF2-40B4-BE49-F238E27FC236}">
                    <a16:creationId xmlns:a16="http://schemas.microsoft.com/office/drawing/2014/main" id="{BC14470D-5154-5543-ADB4-65CAE3A4C2B7}"/>
                  </a:ext>
                </a:extLst>
              </p:cNvPr>
              <p:cNvCxnSpPr/>
              <p:nvPr/>
            </p:nvCxnSpPr>
            <p:spPr>
              <a:xfrm>
                <a:off x="856212" y="3966210"/>
                <a:ext cx="0" cy="365760"/>
              </a:xfrm>
              <a:prstGeom prst="line">
                <a:avLst/>
              </a:prstGeom>
              <a:ln w="539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22">
                <a:extLst>
                  <a:ext uri="{FF2B5EF4-FFF2-40B4-BE49-F238E27FC236}">
                    <a16:creationId xmlns:a16="http://schemas.microsoft.com/office/drawing/2014/main" id="{F8686F69-98FA-0841-94FE-3D1D6985CFC8}"/>
                  </a:ext>
                </a:extLst>
              </p:cNvPr>
              <p:cNvCxnSpPr/>
              <p:nvPr/>
            </p:nvCxnSpPr>
            <p:spPr>
              <a:xfrm>
                <a:off x="5023729" y="3977640"/>
                <a:ext cx="0" cy="365760"/>
              </a:xfrm>
              <a:prstGeom prst="line">
                <a:avLst/>
              </a:prstGeom>
              <a:ln w="539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23">
                <a:extLst>
                  <a:ext uri="{FF2B5EF4-FFF2-40B4-BE49-F238E27FC236}">
                    <a16:creationId xmlns:a16="http://schemas.microsoft.com/office/drawing/2014/main" id="{328F6E76-F0AE-6E4F-825A-ED7F288E3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2" y="4149090"/>
                <a:ext cx="4157748" cy="0"/>
              </a:xfrm>
              <a:prstGeom prst="line">
                <a:avLst/>
              </a:prstGeom>
              <a:ln w="539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화살표: 위로 굽음 15">
            <a:extLst>
              <a:ext uri="{FF2B5EF4-FFF2-40B4-BE49-F238E27FC236}">
                <a16:creationId xmlns:a16="http://schemas.microsoft.com/office/drawing/2014/main" id="{B04BA91F-9021-104B-A9F7-A3B6755E2368}"/>
              </a:ext>
            </a:extLst>
          </p:cNvPr>
          <p:cNvSpPr/>
          <p:nvPr/>
        </p:nvSpPr>
        <p:spPr>
          <a:xfrm rot="5400000">
            <a:off x="2815008" y="2242478"/>
            <a:ext cx="595162" cy="1928394"/>
          </a:xfrm>
          <a:prstGeom prst="bentUpArrow">
            <a:avLst>
              <a:gd name="adj1" fmla="val 7492"/>
              <a:gd name="adj2" fmla="val 14073"/>
              <a:gd name="adj3" fmla="val 19715"/>
            </a:avLst>
          </a:prstGeom>
          <a:solidFill>
            <a:srgbClr val="A5B727"/>
          </a:solidFill>
          <a:ln>
            <a:solidFill>
              <a:srgbClr val="A5B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Abadi" panose="020B0604020104020204" pitchFamily="34" charset="0"/>
            </a:endParaRPr>
          </a:p>
        </p:txBody>
      </p:sp>
      <p:sp>
        <p:nvSpPr>
          <p:cNvPr id="74" name="사각형: 둥근 모서리 26">
            <a:extLst>
              <a:ext uri="{FF2B5EF4-FFF2-40B4-BE49-F238E27FC236}">
                <a16:creationId xmlns:a16="http://schemas.microsoft.com/office/drawing/2014/main" id="{5C1F6F4F-9161-A743-A834-C93AF185359D}"/>
              </a:ext>
            </a:extLst>
          </p:cNvPr>
          <p:cNvSpPr/>
          <p:nvPr/>
        </p:nvSpPr>
        <p:spPr>
          <a:xfrm>
            <a:off x="4225532" y="3230340"/>
            <a:ext cx="1064640" cy="27391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 편차 </a:t>
            </a:r>
            <a:r>
              <a:rPr lang="en-US" altLang="ko-KR" sz="900" b="1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900" b="1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900" b="1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endParaRPr lang="ko-KR" altLang="en-US" sz="900" b="1" dirty="0">
              <a:solidFill>
                <a:sysClr val="windowText" lastClr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말풍선: 사각형 25">
            <a:extLst>
              <a:ext uri="{FF2B5EF4-FFF2-40B4-BE49-F238E27FC236}">
                <a16:creationId xmlns:a16="http://schemas.microsoft.com/office/drawing/2014/main" id="{6E8DEA35-244F-6C45-8B31-1A409A45D4DB}"/>
              </a:ext>
            </a:extLst>
          </p:cNvPr>
          <p:cNvSpPr/>
          <p:nvPr/>
        </p:nvSpPr>
        <p:spPr>
          <a:xfrm>
            <a:off x="548101" y="3258611"/>
            <a:ext cx="1173398" cy="461431"/>
          </a:xfrm>
          <a:prstGeom prst="wedgeRectCallout">
            <a:avLst>
              <a:gd name="adj1" fmla="val 84996"/>
              <a:gd name="adj2" fmla="val -58961"/>
            </a:avLst>
          </a:prstGeom>
          <a:solidFill>
            <a:srgbClr val="A5B72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CNN</a:t>
            </a:r>
            <a:r>
              <a:rPr lang="ko-KR" altLang="en-US" sz="105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 </a:t>
            </a:r>
            <a:r>
              <a:rPr lang="en-US" altLang="ko-KR" sz="105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Deep learning </a:t>
            </a:r>
            <a:r>
              <a:rPr lang="ko-KR" altLang="en-US" sz="105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</a:t>
            </a:r>
            <a:endParaRPr lang="en-US" altLang="ko-KR" sz="105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구부러진 연결선[U] 107">
            <a:extLst>
              <a:ext uri="{FF2B5EF4-FFF2-40B4-BE49-F238E27FC236}">
                <a16:creationId xmlns:a16="http://schemas.microsoft.com/office/drawing/2014/main" id="{DA89A0FA-0F5A-984E-AA20-9877F9589535}"/>
              </a:ext>
            </a:extLst>
          </p:cNvPr>
          <p:cNvCxnSpPr>
            <a:cxnSpLocks/>
          </p:cNvCxnSpPr>
          <p:nvPr/>
        </p:nvCxnSpPr>
        <p:spPr>
          <a:xfrm rot="5400000">
            <a:off x="3132060" y="1220814"/>
            <a:ext cx="489406" cy="2150146"/>
          </a:xfrm>
          <a:prstGeom prst="curvedConnector3">
            <a:avLst>
              <a:gd name="adj1" fmla="val 50000"/>
            </a:avLst>
          </a:prstGeom>
          <a:ln w="127000">
            <a:solidFill>
              <a:srgbClr val="B2D1E3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0842268F-B4EC-E54C-B2BF-FD806DD7D7A9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4451836" y="1176734"/>
            <a:ext cx="0" cy="499382"/>
          </a:xfrm>
          <a:prstGeom prst="straightConnector1">
            <a:avLst/>
          </a:prstGeom>
          <a:ln w="127000">
            <a:solidFill>
              <a:srgbClr val="B2D1E3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모서리가 둥근 직사각형 14">
            <a:extLst>
              <a:ext uri="{FF2B5EF4-FFF2-40B4-BE49-F238E27FC236}">
                <a16:creationId xmlns:a16="http://schemas.microsoft.com/office/drawing/2014/main" id="{DD288728-0665-1045-B392-0C8248E8CB6B}"/>
              </a:ext>
            </a:extLst>
          </p:cNvPr>
          <p:cNvSpPr/>
          <p:nvPr/>
        </p:nvSpPr>
        <p:spPr>
          <a:xfrm>
            <a:off x="1402925" y="2538653"/>
            <a:ext cx="1797530" cy="370441"/>
          </a:xfrm>
          <a:prstGeom prst="roundRect">
            <a:avLst>
              <a:gd name="adj" fmla="val 14965"/>
            </a:avLst>
          </a:prstGeom>
          <a:solidFill>
            <a:srgbClr val="7FA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/>
              </a:rPr>
              <a:t>주기 </a:t>
            </a:r>
            <a:r>
              <a:rPr lang="en-US" altLang="ko-KR" sz="900" b="1" dirty="0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/>
              </a:rPr>
              <a:t>20</a:t>
            </a:r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/>
              </a:rPr>
              <a:t>인  연결리스트에 </a:t>
            </a:r>
            <a:r>
              <a:rPr lang="ko-KR" altLang="en-US" sz="900" b="1" dirty="0" err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/>
              </a:rPr>
              <a:t>편차값</a:t>
            </a:r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/>
              </a:rPr>
              <a:t> 저장 </a:t>
            </a:r>
            <a:endParaRPr lang="en-US" altLang="ko-KR" sz="900" b="1" dirty="0">
              <a:solidFill>
                <a:schemeClr val="bg1">
                  <a:lumMod val="9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/>
            </a:endParaRPr>
          </a:p>
        </p:txBody>
      </p:sp>
      <p:sp>
        <p:nvSpPr>
          <p:cNvPr id="112" name="모서리가 둥근 직사각형 14">
            <a:extLst>
              <a:ext uri="{FF2B5EF4-FFF2-40B4-BE49-F238E27FC236}">
                <a16:creationId xmlns:a16="http://schemas.microsoft.com/office/drawing/2014/main" id="{9616F919-ECF7-5B4F-B3F3-C5FE07E74094}"/>
              </a:ext>
            </a:extLst>
          </p:cNvPr>
          <p:cNvSpPr/>
          <p:nvPr/>
        </p:nvSpPr>
        <p:spPr>
          <a:xfrm>
            <a:off x="4200358" y="2493869"/>
            <a:ext cx="1073565" cy="273916"/>
          </a:xfrm>
          <a:prstGeom prst="roundRect">
            <a:avLst>
              <a:gd name="adj" fmla="val 14965"/>
            </a:avLst>
          </a:prstGeom>
          <a:solidFill>
            <a:srgbClr val="7FA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편차 </a:t>
            </a:r>
            <a:r>
              <a:rPr lang="en-US" altLang="ko-KR" sz="9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9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endParaRPr lang="ko-KR" altLang="en-US" sz="9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89CACDA-83DE-1543-AB4E-E94694B1F168}"/>
              </a:ext>
            </a:extLst>
          </p:cNvPr>
          <p:cNvGrpSpPr/>
          <p:nvPr/>
        </p:nvGrpSpPr>
        <p:grpSpPr>
          <a:xfrm>
            <a:off x="5346158" y="2393458"/>
            <a:ext cx="3178738" cy="1214231"/>
            <a:chOff x="5698562" y="2727137"/>
            <a:chExt cx="3178738" cy="2142073"/>
          </a:xfrm>
        </p:grpSpPr>
        <p:sp>
          <p:nvSpPr>
            <p:cNvPr id="114" name="직사각형 90">
              <a:extLst>
                <a:ext uri="{FF2B5EF4-FFF2-40B4-BE49-F238E27FC236}">
                  <a16:creationId xmlns:a16="http://schemas.microsoft.com/office/drawing/2014/main" id="{A578C8D2-6853-7042-B052-D539C18C97A1}"/>
                </a:ext>
              </a:extLst>
            </p:cNvPr>
            <p:cNvSpPr/>
            <p:nvPr/>
          </p:nvSpPr>
          <p:spPr>
            <a:xfrm>
              <a:off x="5698562" y="2728193"/>
              <a:ext cx="253064" cy="2141017"/>
            </a:xfrm>
            <a:custGeom>
              <a:avLst/>
              <a:gdLst>
                <a:gd name="connsiteX0" fmla="*/ 0 w 585410"/>
                <a:gd name="connsiteY0" fmla="*/ 0 h 1709933"/>
                <a:gd name="connsiteX1" fmla="*/ 585410 w 585410"/>
                <a:gd name="connsiteY1" fmla="*/ 0 h 1709933"/>
                <a:gd name="connsiteX2" fmla="*/ 585410 w 585410"/>
                <a:gd name="connsiteY2" fmla="*/ 1709933 h 1709933"/>
                <a:gd name="connsiteX3" fmla="*/ 0 w 585410"/>
                <a:gd name="connsiteY3" fmla="*/ 1709933 h 1709933"/>
                <a:gd name="connsiteX4" fmla="*/ 0 w 585410"/>
                <a:gd name="connsiteY4" fmla="*/ 0 h 1709933"/>
                <a:gd name="connsiteX0" fmla="*/ 0 w 585410"/>
                <a:gd name="connsiteY0" fmla="*/ 0 h 1709933"/>
                <a:gd name="connsiteX1" fmla="*/ 585410 w 585410"/>
                <a:gd name="connsiteY1" fmla="*/ 0 h 1709933"/>
                <a:gd name="connsiteX2" fmla="*/ 585410 w 585410"/>
                <a:gd name="connsiteY2" fmla="*/ 1272051 h 1709933"/>
                <a:gd name="connsiteX3" fmla="*/ 0 w 585410"/>
                <a:gd name="connsiteY3" fmla="*/ 1709933 h 1709933"/>
                <a:gd name="connsiteX4" fmla="*/ 0 w 585410"/>
                <a:gd name="connsiteY4" fmla="*/ 0 h 1709933"/>
                <a:gd name="connsiteX0" fmla="*/ 0 w 585410"/>
                <a:gd name="connsiteY0" fmla="*/ 0 h 1619780"/>
                <a:gd name="connsiteX1" fmla="*/ 585410 w 585410"/>
                <a:gd name="connsiteY1" fmla="*/ 0 h 1619780"/>
                <a:gd name="connsiteX2" fmla="*/ 585410 w 585410"/>
                <a:gd name="connsiteY2" fmla="*/ 1272051 h 1619780"/>
                <a:gd name="connsiteX3" fmla="*/ 141667 w 585410"/>
                <a:gd name="connsiteY3" fmla="*/ 1619780 h 1619780"/>
                <a:gd name="connsiteX4" fmla="*/ 0 w 585410"/>
                <a:gd name="connsiteY4" fmla="*/ 0 h 1619780"/>
                <a:gd name="connsiteX0" fmla="*/ 0 w 456621"/>
                <a:gd name="connsiteY0" fmla="*/ 1262130 h 1619780"/>
                <a:gd name="connsiteX1" fmla="*/ 456621 w 456621"/>
                <a:gd name="connsiteY1" fmla="*/ 0 h 1619780"/>
                <a:gd name="connsiteX2" fmla="*/ 456621 w 456621"/>
                <a:gd name="connsiteY2" fmla="*/ 1272051 h 1619780"/>
                <a:gd name="connsiteX3" fmla="*/ 12878 w 456621"/>
                <a:gd name="connsiteY3" fmla="*/ 1619780 h 1619780"/>
                <a:gd name="connsiteX4" fmla="*/ 0 w 456621"/>
                <a:gd name="connsiteY4" fmla="*/ 1262130 h 1619780"/>
                <a:gd name="connsiteX0" fmla="*/ 51516 w 443743"/>
                <a:gd name="connsiteY0" fmla="*/ 1365161 h 1619780"/>
                <a:gd name="connsiteX1" fmla="*/ 443743 w 443743"/>
                <a:gd name="connsiteY1" fmla="*/ 0 h 1619780"/>
                <a:gd name="connsiteX2" fmla="*/ 443743 w 443743"/>
                <a:gd name="connsiteY2" fmla="*/ 1272051 h 1619780"/>
                <a:gd name="connsiteX3" fmla="*/ 0 w 443743"/>
                <a:gd name="connsiteY3" fmla="*/ 1619780 h 1619780"/>
                <a:gd name="connsiteX4" fmla="*/ 51516 w 443743"/>
                <a:gd name="connsiteY4" fmla="*/ 1365161 h 1619780"/>
                <a:gd name="connsiteX0" fmla="*/ 1 w 443743"/>
                <a:gd name="connsiteY0" fmla="*/ 1300767 h 1619780"/>
                <a:gd name="connsiteX1" fmla="*/ 443743 w 443743"/>
                <a:gd name="connsiteY1" fmla="*/ 0 h 1619780"/>
                <a:gd name="connsiteX2" fmla="*/ 443743 w 443743"/>
                <a:gd name="connsiteY2" fmla="*/ 1272051 h 1619780"/>
                <a:gd name="connsiteX3" fmla="*/ 0 w 443743"/>
                <a:gd name="connsiteY3" fmla="*/ 1619780 h 1619780"/>
                <a:gd name="connsiteX4" fmla="*/ 1 w 443743"/>
                <a:gd name="connsiteY4" fmla="*/ 1300767 h 1619780"/>
                <a:gd name="connsiteX0" fmla="*/ 38638 w 482380"/>
                <a:gd name="connsiteY0" fmla="*/ 1300767 h 1632659"/>
                <a:gd name="connsiteX1" fmla="*/ 482380 w 482380"/>
                <a:gd name="connsiteY1" fmla="*/ 0 h 1632659"/>
                <a:gd name="connsiteX2" fmla="*/ 482380 w 482380"/>
                <a:gd name="connsiteY2" fmla="*/ 1272051 h 1632659"/>
                <a:gd name="connsiteX3" fmla="*/ 0 w 482380"/>
                <a:gd name="connsiteY3" fmla="*/ 1632659 h 1632659"/>
                <a:gd name="connsiteX4" fmla="*/ 38638 w 482380"/>
                <a:gd name="connsiteY4" fmla="*/ 1300767 h 1632659"/>
                <a:gd name="connsiteX0" fmla="*/ 0 w 443742"/>
                <a:gd name="connsiteY0" fmla="*/ 1300767 h 1658417"/>
                <a:gd name="connsiteX1" fmla="*/ 443742 w 443742"/>
                <a:gd name="connsiteY1" fmla="*/ 0 h 1658417"/>
                <a:gd name="connsiteX2" fmla="*/ 443742 w 443742"/>
                <a:gd name="connsiteY2" fmla="*/ 1272051 h 1658417"/>
                <a:gd name="connsiteX3" fmla="*/ 12878 w 443742"/>
                <a:gd name="connsiteY3" fmla="*/ 1658417 h 1658417"/>
                <a:gd name="connsiteX4" fmla="*/ 0 w 443742"/>
                <a:gd name="connsiteY4" fmla="*/ 1300767 h 1658417"/>
                <a:gd name="connsiteX0" fmla="*/ 0 w 443742"/>
                <a:gd name="connsiteY0" fmla="*/ 1300767 h 1665751"/>
                <a:gd name="connsiteX1" fmla="*/ 443742 w 443742"/>
                <a:gd name="connsiteY1" fmla="*/ 0 h 1665751"/>
                <a:gd name="connsiteX2" fmla="*/ 418342 w 443742"/>
                <a:gd name="connsiteY2" fmla="*/ 1665751 h 1665751"/>
                <a:gd name="connsiteX3" fmla="*/ 12878 w 443742"/>
                <a:gd name="connsiteY3" fmla="*/ 1658417 h 1665751"/>
                <a:gd name="connsiteX4" fmla="*/ 0 w 443742"/>
                <a:gd name="connsiteY4" fmla="*/ 1300767 h 1665751"/>
                <a:gd name="connsiteX0" fmla="*/ 0 w 443742"/>
                <a:gd name="connsiteY0" fmla="*/ 1300767 h 1937817"/>
                <a:gd name="connsiteX1" fmla="*/ 443742 w 443742"/>
                <a:gd name="connsiteY1" fmla="*/ 0 h 1937817"/>
                <a:gd name="connsiteX2" fmla="*/ 418342 w 443742"/>
                <a:gd name="connsiteY2" fmla="*/ 1665751 h 1937817"/>
                <a:gd name="connsiteX3" fmla="*/ 50978 w 443742"/>
                <a:gd name="connsiteY3" fmla="*/ 1937817 h 1937817"/>
                <a:gd name="connsiteX4" fmla="*/ 0 w 443742"/>
                <a:gd name="connsiteY4" fmla="*/ 1300767 h 1937817"/>
                <a:gd name="connsiteX0" fmla="*/ 0 w 392942"/>
                <a:gd name="connsiteY0" fmla="*/ 208567 h 1937817"/>
                <a:gd name="connsiteX1" fmla="*/ 392942 w 392942"/>
                <a:gd name="connsiteY1" fmla="*/ 0 h 1937817"/>
                <a:gd name="connsiteX2" fmla="*/ 367542 w 392942"/>
                <a:gd name="connsiteY2" fmla="*/ 1665751 h 1937817"/>
                <a:gd name="connsiteX3" fmla="*/ 178 w 392942"/>
                <a:gd name="connsiteY3" fmla="*/ 1937817 h 1937817"/>
                <a:gd name="connsiteX4" fmla="*/ 0 w 392942"/>
                <a:gd name="connsiteY4" fmla="*/ 208567 h 1937817"/>
                <a:gd name="connsiteX0" fmla="*/ 0 w 367542"/>
                <a:gd name="connsiteY0" fmla="*/ 360967 h 2090217"/>
                <a:gd name="connsiteX1" fmla="*/ 227842 w 367542"/>
                <a:gd name="connsiteY1" fmla="*/ 0 h 2090217"/>
                <a:gd name="connsiteX2" fmla="*/ 367542 w 367542"/>
                <a:gd name="connsiteY2" fmla="*/ 1818151 h 2090217"/>
                <a:gd name="connsiteX3" fmla="*/ 178 w 367542"/>
                <a:gd name="connsiteY3" fmla="*/ 2090217 h 2090217"/>
                <a:gd name="connsiteX4" fmla="*/ 0 w 367542"/>
                <a:gd name="connsiteY4" fmla="*/ 360967 h 2090217"/>
                <a:gd name="connsiteX0" fmla="*/ 0 w 227842"/>
                <a:gd name="connsiteY0" fmla="*/ 360967 h 2110251"/>
                <a:gd name="connsiteX1" fmla="*/ 227842 w 227842"/>
                <a:gd name="connsiteY1" fmla="*/ 0 h 2110251"/>
                <a:gd name="connsiteX2" fmla="*/ 215142 w 227842"/>
                <a:gd name="connsiteY2" fmla="*/ 2110251 h 2110251"/>
                <a:gd name="connsiteX3" fmla="*/ 178 w 227842"/>
                <a:gd name="connsiteY3" fmla="*/ 2090217 h 2110251"/>
                <a:gd name="connsiteX4" fmla="*/ 0 w 227842"/>
                <a:gd name="connsiteY4" fmla="*/ 360967 h 2110251"/>
                <a:gd name="connsiteX0" fmla="*/ 25222 w 253064"/>
                <a:gd name="connsiteY0" fmla="*/ 360967 h 2141017"/>
                <a:gd name="connsiteX1" fmla="*/ 253064 w 253064"/>
                <a:gd name="connsiteY1" fmla="*/ 0 h 2141017"/>
                <a:gd name="connsiteX2" fmla="*/ 240364 w 253064"/>
                <a:gd name="connsiteY2" fmla="*/ 2110251 h 2141017"/>
                <a:gd name="connsiteX3" fmla="*/ 0 w 253064"/>
                <a:gd name="connsiteY3" fmla="*/ 2141017 h 2141017"/>
                <a:gd name="connsiteX4" fmla="*/ 25222 w 253064"/>
                <a:gd name="connsiteY4" fmla="*/ 360967 h 21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4" h="2141017">
                  <a:moveTo>
                    <a:pt x="25222" y="360967"/>
                  </a:moveTo>
                  <a:lnTo>
                    <a:pt x="253064" y="0"/>
                  </a:lnTo>
                  <a:cubicBezTo>
                    <a:pt x="248831" y="703417"/>
                    <a:pt x="244597" y="1406834"/>
                    <a:pt x="240364" y="2110251"/>
                  </a:cubicBezTo>
                  <a:lnTo>
                    <a:pt x="0" y="2141017"/>
                  </a:lnTo>
                  <a:cubicBezTo>
                    <a:pt x="0" y="2034679"/>
                    <a:pt x="25222" y="467305"/>
                    <a:pt x="25222" y="3609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 dirty="0">
                <a:latin typeface="Abadi" panose="020B0604020104020204" pitchFamily="34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7E4773A-ED90-9044-84BD-3B39BAF50BE3}"/>
                </a:ext>
              </a:extLst>
            </p:cNvPr>
            <p:cNvSpPr/>
            <p:nvPr/>
          </p:nvSpPr>
          <p:spPr>
            <a:xfrm>
              <a:off x="5939972" y="2727137"/>
              <a:ext cx="2937328" cy="21209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06DE493-75B8-2B47-961C-6E51D793250C}"/>
              </a:ext>
            </a:extLst>
          </p:cNvPr>
          <p:cNvGrpSpPr/>
          <p:nvPr/>
        </p:nvGrpSpPr>
        <p:grpSpPr>
          <a:xfrm>
            <a:off x="5757994" y="2484259"/>
            <a:ext cx="2555102" cy="440885"/>
            <a:chOff x="5870889" y="921134"/>
            <a:chExt cx="2555102" cy="734799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4F30DFB-BB41-6C4A-8C22-C81AF1DD743C}"/>
                </a:ext>
              </a:extLst>
            </p:cNvPr>
            <p:cNvGrpSpPr/>
            <p:nvPr/>
          </p:nvGrpSpPr>
          <p:grpSpPr>
            <a:xfrm>
              <a:off x="5870889" y="921134"/>
              <a:ext cx="2555102" cy="727641"/>
              <a:chOff x="2482784" y="1804795"/>
              <a:chExt cx="2555102" cy="727641"/>
            </a:xfrm>
          </p:grpSpPr>
          <p:sp>
            <p:nvSpPr>
              <p:cNvPr id="119" name="Google Shape;126;p23">
                <a:extLst>
                  <a:ext uri="{FF2B5EF4-FFF2-40B4-BE49-F238E27FC236}">
                    <a16:creationId xmlns:a16="http://schemas.microsoft.com/office/drawing/2014/main" id="{17D97D87-B6DA-D047-A8D8-03793F8EDD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2784" y="1867026"/>
                <a:ext cx="2555102" cy="6654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lang="ko-KR" altLang="en-US" sz="900" b="1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모서리가 둥근 직사각형 15">
                <a:extLst>
                  <a:ext uri="{FF2B5EF4-FFF2-40B4-BE49-F238E27FC236}">
                    <a16:creationId xmlns:a16="http://schemas.microsoft.com/office/drawing/2014/main" id="{7089DBC8-AAD1-D548-A143-8590442A2249}"/>
                  </a:ext>
                </a:extLst>
              </p:cNvPr>
              <p:cNvSpPr/>
              <p:nvPr/>
            </p:nvSpPr>
            <p:spPr>
              <a:xfrm>
                <a:off x="2533236" y="1804795"/>
                <a:ext cx="635641" cy="296308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ko-KR" sz="75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If</a:t>
                </a:r>
              </a:p>
            </p:txBody>
          </p:sp>
        </p:grpSp>
        <p:sp>
          <p:nvSpPr>
            <p:cNvPr id="118" name="사각형: 둥근 모서리 8">
              <a:extLst>
                <a:ext uri="{FF2B5EF4-FFF2-40B4-BE49-F238E27FC236}">
                  <a16:creationId xmlns:a16="http://schemas.microsoft.com/office/drawing/2014/main" id="{D285649E-72A3-FE4A-A035-0A458282639B}"/>
                </a:ext>
              </a:extLst>
            </p:cNvPr>
            <p:cNvSpPr/>
            <p:nvPr/>
          </p:nvSpPr>
          <p:spPr>
            <a:xfrm>
              <a:off x="6058641" y="1026568"/>
              <a:ext cx="2313477" cy="629365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ko-KR" sz="9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| R – P | &gt; 1 </a:t>
              </a:r>
            </a:p>
            <a:p>
              <a:pPr algn="ctr"/>
              <a:r>
                <a:rPr lang="en" altLang="ko-KR" sz="9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→ </a:t>
              </a:r>
              <a:r>
                <a:rPr lang="ko-KR" altLang="en-US" sz="9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이상치 판단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CFFB1AD4-0623-8443-B737-FA7CBA14B536}"/>
              </a:ext>
            </a:extLst>
          </p:cNvPr>
          <p:cNvGrpSpPr/>
          <p:nvPr/>
        </p:nvGrpSpPr>
        <p:grpSpPr>
          <a:xfrm>
            <a:off x="5743236" y="2982502"/>
            <a:ext cx="2599807" cy="552218"/>
            <a:chOff x="5870890" y="921134"/>
            <a:chExt cx="2599807" cy="920350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3BE8EF7-DDE6-D24A-B480-EF28B8775AF0}"/>
                </a:ext>
              </a:extLst>
            </p:cNvPr>
            <p:cNvGrpSpPr/>
            <p:nvPr/>
          </p:nvGrpSpPr>
          <p:grpSpPr>
            <a:xfrm>
              <a:off x="5870890" y="921134"/>
              <a:ext cx="2559142" cy="875945"/>
              <a:chOff x="2482785" y="1804795"/>
              <a:chExt cx="2559142" cy="875945"/>
            </a:xfrm>
          </p:grpSpPr>
          <p:sp>
            <p:nvSpPr>
              <p:cNvPr id="124" name="Google Shape;126;p23">
                <a:extLst>
                  <a:ext uri="{FF2B5EF4-FFF2-40B4-BE49-F238E27FC236}">
                    <a16:creationId xmlns:a16="http://schemas.microsoft.com/office/drawing/2014/main" id="{F03189EA-3108-DE45-978F-EF6180D0C8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2785" y="1867027"/>
                <a:ext cx="2559142" cy="8137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lang="ko-KR" altLang="en-US" sz="900" b="1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5" name="모서리가 둥근 직사각형 15">
                <a:extLst>
                  <a:ext uri="{FF2B5EF4-FFF2-40B4-BE49-F238E27FC236}">
                    <a16:creationId xmlns:a16="http://schemas.microsoft.com/office/drawing/2014/main" id="{7A5B74B6-50F6-8343-BA75-25309F4B69A5}"/>
                  </a:ext>
                </a:extLst>
              </p:cNvPr>
              <p:cNvSpPr/>
              <p:nvPr/>
            </p:nvSpPr>
            <p:spPr>
              <a:xfrm>
                <a:off x="2533237" y="1804795"/>
                <a:ext cx="650398" cy="292858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ko-KR" sz="75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Then</a:t>
                </a:r>
              </a:p>
            </p:txBody>
          </p:sp>
        </p:grpSp>
        <p:sp>
          <p:nvSpPr>
            <p:cNvPr id="123" name="사각형: 둥근 모서리 8">
              <a:extLst>
                <a:ext uri="{FF2B5EF4-FFF2-40B4-BE49-F238E27FC236}">
                  <a16:creationId xmlns:a16="http://schemas.microsoft.com/office/drawing/2014/main" id="{6EBE05ED-E1C0-A547-A6D9-B85F20758B53}"/>
                </a:ext>
              </a:extLst>
            </p:cNvPr>
            <p:cNvSpPr/>
            <p:nvPr/>
          </p:nvSpPr>
          <p:spPr>
            <a:xfrm>
              <a:off x="5911554" y="983366"/>
              <a:ext cx="2559143" cy="858118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센싱된</a:t>
              </a:r>
              <a:r>
                <a:rPr lang="ko-KR" altLang="en-US" sz="9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값을 </a:t>
              </a:r>
              <a:r>
                <a:rPr lang="en-US" altLang="ko-KR" sz="9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input list</a:t>
              </a:r>
              <a:r>
                <a:rPr lang="ko-KR" altLang="en-US" sz="9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의 중앙값으로 대치</a:t>
              </a:r>
              <a:r>
                <a:rPr lang="en" altLang="ko-KR" sz="9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6760518-DD86-FD40-AE80-530AFB7FE8ED}"/>
              </a:ext>
            </a:extLst>
          </p:cNvPr>
          <p:cNvSpPr/>
          <p:nvPr/>
        </p:nvSpPr>
        <p:spPr>
          <a:xfrm>
            <a:off x="4126389" y="2380720"/>
            <a:ext cx="1219769" cy="121498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 dirty="0">
              <a:latin typeface="Abadi" panose="020B0604020104020204" pitchFamily="34" charset="0"/>
            </a:endParaRPr>
          </a:p>
        </p:txBody>
      </p:sp>
      <p:sp>
        <p:nvSpPr>
          <p:cNvPr id="139" name="직사각형 90">
            <a:extLst>
              <a:ext uri="{FF2B5EF4-FFF2-40B4-BE49-F238E27FC236}">
                <a16:creationId xmlns:a16="http://schemas.microsoft.com/office/drawing/2014/main" id="{EBDF2961-5C04-4FCD-8925-7602B3BEACF2}"/>
              </a:ext>
            </a:extLst>
          </p:cNvPr>
          <p:cNvSpPr/>
          <p:nvPr/>
        </p:nvSpPr>
        <p:spPr>
          <a:xfrm flipH="1">
            <a:off x="2440602" y="1073542"/>
            <a:ext cx="1405281" cy="959883"/>
          </a:xfrm>
          <a:custGeom>
            <a:avLst/>
            <a:gdLst>
              <a:gd name="connsiteX0" fmla="*/ 0 w 585410"/>
              <a:gd name="connsiteY0" fmla="*/ 0 h 1709933"/>
              <a:gd name="connsiteX1" fmla="*/ 585410 w 585410"/>
              <a:gd name="connsiteY1" fmla="*/ 0 h 1709933"/>
              <a:gd name="connsiteX2" fmla="*/ 585410 w 585410"/>
              <a:gd name="connsiteY2" fmla="*/ 1709933 h 1709933"/>
              <a:gd name="connsiteX3" fmla="*/ 0 w 585410"/>
              <a:gd name="connsiteY3" fmla="*/ 1709933 h 1709933"/>
              <a:gd name="connsiteX4" fmla="*/ 0 w 585410"/>
              <a:gd name="connsiteY4" fmla="*/ 0 h 1709933"/>
              <a:gd name="connsiteX0" fmla="*/ 0 w 585410"/>
              <a:gd name="connsiteY0" fmla="*/ 0 h 1709933"/>
              <a:gd name="connsiteX1" fmla="*/ 585410 w 585410"/>
              <a:gd name="connsiteY1" fmla="*/ 0 h 1709933"/>
              <a:gd name="connsiteX2" fmla="*/ 585410 w 585410"/>
              <a:gd name="connsiteY2" fmla="*/ 1272051 h 1709933"/>
              <a:gd name="connsiteX3" fmla="*/ 0 w 585410"/>
              <a:gd name="connsiteY3" fmla="*/ 1709933 h 1709933"/>
              <a:gd name="connsiteX4" fmla="*/ 0 w 585410"/>
              <a:gd name="connsiteY4" fmla="*/ 0 h 1709933"/>
              <a:gd name="connsiteX0" fmla="*/ 0 w 585410"/>
              <a:gd name="connsiteY0" fmla="*/ 0 h 1619780"/>
              <a:gd name="connsiteX1" fmla="*/ 585410 w 585410"/>
              <a:gd name="connsiteY1" fmla="*/ 0 h 1619780"/>
              <a:gd name="connsiteX2" fmla="*/ 585410 w 585410"/>
              <a:gd name="connsiteY2" fmla="*/ 1272051 h 1619780"/>
              <a:gd name="connsiteX3" fmla="*/ 141667 w 585410"/>
              <a:gd name="connsiteY3" fmla="*/ 1619780 h 1619780"/>
              <a:gd name="connsiteX4" fmla="*/ 0 w 585410"/>
              <a:gd name="connsiteY4" fmla="*/ 0 h 1619780"/>
              <a:gd name="connsiteX0" fmla="*/ 0 w 456621"/>
              <a:gd name="connsiteY0" fmla="*/ 1262130 h 1619780"/>
              <a:gd name="connsiteX1" fmla="*/ 456621 w 456621"/>
              <a:gd name="connsiteY1" fmla="*/ 0 h 1619780"/>
              <a:gd name="connsiteX2" fmla="*/ 456621 w 456621"/>
              <a:gd name="connsiteY2" fmla="*/ 1272051 h 1619780"/>
              <a:gd name="connsiteX3" fmla="*/ 12878 w 456621"/>
              <a:gd name="connsiteY3" fmla="*/ 1619780 h 1619780"/>
              <a:gd name="connsiteX4" fmla="*/ 0 w 456621"/>
              <a:gd name="connsiteY4" fmla="*/ 1262130 h 1619780"/>
              <a:gd name="connsiteX0" fmla="*/ 51516 w 443743"/>
              <a:gd name="connsiteY0" fmla="*/ 1365161 h 1619780"/>
              <a:gd name="connsiteX1" fmla="*/ 443743 w 443743"/>
              <a:gd name="connsiteY1" fmla="*/ 0 h 1619780"/>
              <a:gd name="connsiteX2" fmla="*/ 443743 w 443743"/>
              <a:gd name="connsiteY2" fmla="*/ 1272051 h 1619780"/>
              <a:gd name="connsiteX3" fmla="*/ 0 w 443743"/>
              <a:gd name="connsiteY3" fmla="*/ 1619780 h 1619780"/>
              <a:gd name="connsiteX4" fmla="*/ 51516 w 443743"/>
              <a:gd name="connsiteY4" fmla="*/ 1365161 h 1619780"/>
              <a:gd name="connsiteX0" fmla="*/ 1 w 443743"/>
              <a:gd name="connsiteY0" fmla="*/ 1300767 h 1619780"/>
              <a:gd name="connsiteX1" fmla="*/ 443743 w 443743"/>
              <a:gd name="connsiteY1" fmla="*/ 0 h 1619780"/>
              <a:gd name="connsiteX2" fmla="*/ 443743 w 443743"/>
              <a:gd name="connsiteY2" fmla="*/ 1272051 h 1619780"/>
              <a:gd name="connsiteX3" fmla="*/ 0 w 443743"/>
              <a:gd name="connsiteY3" fmla="*/ 1619780 h 1619780"/>
              <a:gd name="connsiteX4" fmla="*/ 1 w 443743"/>
              <a:gd name="connsiteY4" fmla="*/ 1300767 h 1619780"/>
              <a:gd name="connsiteX0" fmla="*/ 38638 w 482380"/>
              <a:gd name="connsiteY0" fmla="*/ 1300767 h 1632659"/>
              <a:gd name="connsiteX1" fmla="*/ 482380 w 482380"/>
              <a:gd name="connsiteY1" fmla="*/ 0 h 1632659"/>
              <a:gd name="connsiteX2" fmla="*/ 482380 w 482380"/>
              <a:gd name="connsiteY2" fmla="*/ 1272051 h 1632659"/>
              <a:gd name="connsiteX3" fmla="*/ 0 w 482380"/>
              <a:gd name="connsiteY3" fmla="*/ 1632659 h 1632659"/>
              <a:gd name="connsiteX4" fmla="*/ 38638 w 482380"/>
              <a:gd name="connsiteY4" fmla="*/ 1300767 h 1632659"/>
              <a:gd name="connsiteX0" fmla="*/ 0 w 443742"/>
              <a:gd name="connsiteY0" fmla="*/ 1300767 h 1658417"/>
              <a:gd name="connsiteX1" fmla="*/ 443742 w 443742"/>
              <a:gd name="connsiteY1" fmla="*/ 0 h 1658417"/>
              <a:gd name="connsiteX2" fmla="*/ 443742 w 443742"/>
              <a:gd name="connsiteY2" fmla="*/ 1272051 h 1658417"/>
              <a:gd name="connsiteX3" fmla="*/ 12878 w 443742"/>
              <a:gd name="connsiteY3" fmla="*/ 1658417 h 1658417"/>
              <a:gd name="connsiteX4" fmla="*/ 0 w 443742"/>
              <a:gd name="connsiteY4" fmla="*/ 1300767 h 16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42" h="1658417">
                <a:moveTo>
                  <a:pt x="0" y="1300767"/>
                </a:moveTo>
                <a:lnTo>
                  <a:pt x="443742" y="0"/>
                </a:lnTo>
                <a:lnTo>
                  <a:pt x="443742" y="1272051"/>
                </a:lnTo>
                <a:lnTo>
                  <a:pt x="12878" y="1658417"/>
                </a:lnTo>
                <a:cubicBezTo>
                  <a:pt x="12878" y="1552079"/>
                  <a:pt x="0" y="1407105"/>
                  <a:pt x="0" y="130076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>
              <a:latin typeface="Abadi" panose="020B0604020104020204" pitchFamily="34" charset="0"/>
            </a:endParaRPr>
          </a:p>
        </p:txBody>
      </p:sp>
      <p:sp>
        <p:nvSpPr>
          <p:cNvPr id="67" name="직사각형 90">
            <a:extLst>
              <a:ext uri="{FF2B5EF4-FFF2-40B4-BE49-F238E27FC236}">
                <a16:creationId xmlns:a16="http://schemas.microsoft.com/office/drawing/2014/main" id="{EC639FF9-CF36-1642-BFBE-583673CCECE4}"/>
              </a:ext>
            </a:extLst>
          </p:cNvPr>
          <p:cNvSpPr/>
          <p:nvPr/>
        </p:nvSpPr>
        <p:spPr>
          <a:xfrm flipV="1">
            <a:off x="5094965" y="791005"/>
            <a:ext cx="1426961" cy="1223380"/>
          </a:xfrm>
          <a:custGeom>
            <a:avLst/>
            <a:gdLst>
              <a:gd name="connsiteX0" fmla="*/ 0 w 585410"/>
              <a:gd name="connsiteY0" fmla="*/ 0 h 1709933"/>
              <a:gd name="connsiteX1" fmla="*/ 585410 w 585410"/>
              <a:gd name="connsiteY1" fmla="*/ 0 h 1709933"/>
              <a:gd name="connsiteX2" fmla="*/ 585410 w 585410"/>
              <a:gd name="connsiteY2" fmla="*/ 1709933 h 1709933"/>
              <a:gd name="connsiteX3" fmla="*/ 0 w 585410"/>
              <a:gd name="connsiteY3" fmla="*/ 1709933 h 1709933"/>
              <a:gd name="connsiteX4" fmla="*/ 0 w 585410"/>
              <a:gd name="connsiteY4" fmla="*/ 0 h 1709933"/>
              <a:gd name="connsiteX0" fmla="*/ 0 w 585410"/>
              <a:gd name="connsiteY0" fmla="*/ 0 h 1709933"/>
              <a:gd name="connsiteX1" fmla="*/ 585410 w 585410"/>
              <a:gd name="connsiteY1" fmla="*/ 0 h 1709933"/>
              <a:gd name="connsiteX2" fmla="*/ 585410 w 585410"/>
              <a:gd name="connsiteY2" fmla="*/ 1272051 h 1709933"/>
              <a:gd name="connsiteX3" fmla="*/ 0 w 585410"/>
              <a:gd name="connsiteY3" fmla="*/ 1709933 h 1709933"/>
              <a:gd name="connsiteX4" fmla="*/ 0 w 585410"/>
              <a:gd name="connsiteY4" fmla="*/ 0 h 1709933"/>
              <a:gd name="connsiteX0" fmla="*/ 0 w 585410"/>
              <a:gd name="connsiteY0" fmla="*/ 0 h 1619780"/>
              <a:gd name="connsiteX1" fmla="*/ 585410 w 585410"/>
              <a:gd name="connsiteY1" fmla="*/ 0 h 1619780"/>
              <a:gd name="connsiteX2" fmla="*/ 585410 w 585410"/>
              <a:gd name="connsiteY2" fmla="*/ 1272051 h 1619780"/>
              <a:gd name="connsiteX3" fmla="*/ 141667 w 585410"/>
              <a:gd name="connsiteY3" fmla="*/ 1619780 h 1619780"/>
              <a:gd name="connsiteX4" fmla="*/ 0 w 585410"/>
              <a:gd name="connsiteY4" fmla="*/ 0 h 1619780"/>
              <a:gd name="connsiteX0" fmla="*/ 0 w 456621"/>
              <a:gd name="connsiteY0" fmla="*/ 1262130 h 1619780"/>
              <a:gd name="connsiteX1" fmla="*/ 456621 w 456621"/>
              <a:gd name="connsiteY1" fmla="*/ 0 h 1619780"/>
              <a:gd name="connsiteX2" fmla="*/ 456621 w 456621"/>
              <a:gd name="connsiteY2" fmla="*/ 1272051 h 1619780"/>
              <a:gd name="connsiteX3" fmla="*/ 12878 w 456621"/>
              <a:gd name="connsiteY3" fmla="*/ 1619780 h 1619780"/>
              <a:gd name="connsiteX4" fmla="*/ 0 w 456621"/>
              <a:gd name="connsiteY4" fmla="*/ 1262130 h 1619780"/>
              <a:gd name="connsiteX0" fmla="*/ 51516 w 443743"/>
              <a:gd name="connsiteY0" fmla="*/ 1365161 h 1619780"/>
              <a:gd name="connsiteX1" fmla="*/ 443743 w 443743"/>
              <a:gd name="connsiteY1" fmla="*/ 0 h 1619780"/>
              <a:gd name="connsiteX2" fmla="*/ 443743 w 443743"/>
              <a:gd name="connsiteY2" fmla="*/ 1272051 h 1619780"/>
              <a:gd name="connsiteX3" fmla="*/ 0 w 443743"/>
              <a:gd name="connsiteY3" fmla="*/ 1619780 h 1619780"/>
              <a:gd name="connsiteX4" fmla="*/ 51516 w 443743"/>
              <a:gd name="connsiteY4" fmla="*/ 1365161 h 1619780"/>
              <a:gd name="connsiteX0" fmla="*/ 1 w 443743"/>
              <a:gd name="connsiteY0" fmla="*/ 1300767 h 1619780"/>
              <a:gd name="connsiteX1" fmla="*/ 443743 w 443743"/>
              <a:gd name="connsiteY1" fmla="*/ 0 h 1619780"/>
              <a:gd name="connsiteX2" fmla="*/ 443743 w 443743"/>
              <a:gd name="connsiteY2" fmla="*/ 1272051 h 1619780"/>
              <a:gd name="connsiteX3" fmla="*/ 0 w 443743"/>
              <a:gd name="connsiteY3" fmla="*/ 1619780 h 1619780"/>
              <a:gd name="connsiteX4" fmla="*/ 1 w 443743"/>
              <a:gd name="connsiteY4" fmla="*/ 1300767 h 1619780"/>
              <a:gd name="connsiteX0" fmla="*/ 38638 w 482380"/>
              <a:gd name="connsiteY0" fmla="*/ 1300767 h 1632659"/>
              <a:gd name="connsiteX1" fmla="*/ 482380 w 482380"/>
              <a:gd name="connsiteY1" fmla="*/ 0 h 1632659"/>
              <a:gd name="connsiteX2" fmla="*/ 482380 w 482380"/>
              <a:gd name="connsiteY2" fmla="*/ 1272051 h 1632659"/>
              <a:gd name="connsiteX3" fmla="*/ 0 w 482380"/>
              <a:gd name="connsiteY3" fmla="*/ 1632659 h 1632659"/>
              <a:gd name="connsiteX4" fmla="*/ 38638 w 482380"/>
              <a:gd name="connsiteY4" fmla="*/ 1300767 h 1632659"/>
              <a:gd name="connsiteX0" fmla="*/ 0 w 443742"/>
              <a:gd name="connsiteY0" fmla="*/ 1300767 h 1658417"/>
              <a:gd name="connsiteX1" fmla="*/ 443742 w 443742"/>
              <a:gd name="connsiteY1" fmla="*/ 0 h 1658417"/>
              <a:gd name="connsiteX2" fmla="*/ 443742 w 443742"/>
              <a:gd name="connsiteY2" fmla="*/ 1272051 h 1658417"/>
              <a:gd name="connsiteX3" fmla="*/ 12878 w 443742"/>
              <a:gd name="connsiteY3" fmla="*/ 1658417 h 1658417"/>
              <a:gd name="connsiteX4" fmla="*/ 0 w 443742"/>
              <a:gd name="connsiteY4" fmla="*/ 1300767 h 16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42" h="1658417">
                <a:moveTo>
                  <a:pt x="0" y="1300767"/>
                </a:moveTo>
                <a:lnTo>
                  <a:pt x="443742" y="0"/>
                </a:lnTo>
                <a:lnTo>
                  <a:pt x="443742" y="1272051"/>
                </a:lnTo>
                <a:lnTo>
                  <a:pt x="12878" y="1658417"/>
                </a:lnTo>
                <a:cubicBezTo>
                  <a:pt x="12878" y="1552079"/>
                  <a:pt x="0" y="1407105"/>
                  <a:pt x="0" y="130076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>
              <a:latin typeface="Abadi" panose="020B0604020104020204" pitchFamily="34" charset="0"/>
            </a:endParaRPr>
          </a:p>
        </p:txBody>
      </p:sp>
      <p:sp>
        <p:nvSpPr>
          <p:cNvPr id="79" name="Google Shape;126;p23">
            <a:extLst>
              <a:ext uri="{FF2B5EF4-FFF2-40B4-BE49-F238E27FC236}">
                <a16:creationId xmlns:a16="http://schemas.microsoft.com/office/drawing/2014/main" id="{4153FCF9-DE0D-5D48-B248-527A25C47C1B}"/>
              </a:ext>
            </a:extLst>
          </p:cNvPr>
          <p:cNvSpPr txBox="1">
            <a:spLocks/>
          </p:cNvSpPr>
          <p:nvPr/>
        </p:nvSpPr>
        <p:spPr>
          <a:xfrm>
            <a:off x="319647" y="971758"/>
            <a:ext cx="2408058" cy="95440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ko-KR" altLang="en-US" sz="135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0" name="모서리가 둥근 직사각형 15">
            <a:extLst>
              <a:ext uri="{FF2B5EF4-FFF2-40B4-BE49-F238E27FC236}">
                <a16:creationId xmlns:a16="http://schemas.microsoft.com/office/drawing/2014/main" id="{40566D01-A7EE-324C-992F-1E3439D4DB10}"/>
              </a:ext>
            </a:extLst>
          </p:cNvPr>
          <p:cNvSpPr/>
          <p:nvPr/>
        </p:nvSpPr>
        <p:spPr>
          <a:xfrm>
            <a:off x="676999" y="774563"/>
            <a:ext cx="1605746" cy="195879"/>
          </a:xfrm>
          <a:prstGeom prst="roundRect">
            <a:avLst>
              <a:gd name="adj" fmla="val 19170"/>
            </a:avLst>
          </a:prstGeom>
          <a:solidFill>
            <a:srgbClr val="FF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9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Deviation Data</a:t>
            </a:r>
          </a:p>
        </p:txBody>
      </p:sp>
      <p:sp>
        <p:nvSpPr>
          <p:cNvPr id="83" name="사각형: 둥근 모서리 8">
            <a:extLst>
              <a:ext uri="{FF2B5EF4-FFF2-40B4-BE49-F238E27FC236}">
                <a16:creationId xmlns:a16="http://schemas.microsoft.com/office/drawing/2014/main" id="{F5B561B3-8D2A-0543-B03C-FC72B755DA36}"/>
              </a:ext>
            </a:extLst>
          </p:cNvPr>
          <p:cNvSpPr/>
          <p:nvPr/>
        </p:nvSpPr>
        <p:spPr>
          <a:xfrm>
            <a:off x="367969" y="1073542"/>
            <a:ext cx="2301522" cy="954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센싱</a:t>
            </a:r>
            <a:r>
              <a:rPr lang="ko-KR" altLang="en-US" sz="105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데이터의 변동을 더 정확하게 감지하기 위해서 </a:t>
            </a:r>
            <a:r>
              <a:rPr lang="en-US" altLang="ko-KR" sz="105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ko-KR" altLang="en-US" sz="105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lang="ko-KR" altLang="en-US" sz="105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편차 </a:t>
            </a:r>
            <a:r>
              <a:rPr lang="en-US" altLang="ko-KR" sz="105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ko-KR" altLang="en-US" sz="105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5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</a:t>
            </a:r>
            <a:endParaRPr lang="en-US" altLang="ko-KR" sz="105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en-US" altLang="ko-KR" sz="105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14">
            <a:extLst>
              <a:ext uri="{FF2B5EF4-FFF2-40B4-BE49-F238E27FC236}">
                <a16:creationId xmlns:a16="http://schemas.microsoft.com/office/drawing/2014/main" id="{9EE0EDE1-00CC-C944-923D-7B783E2E140E}"/>
              </a:ext>
            </a:extLst>
          </p:cNvPr>
          <p:cNvSpPr/>
          <p:nvPr/>
        </p:nvSpPr>
        <p:spPr>
          <a:xfrm>
            <a:off x="3738356" y="776759"/>
            <a:ext cx="1426960" cy="399975"/>
          </a:xfrm>
          <a:prstGeom prst="roundRect">
            <a:avLst>
              <a:gd name="adj" fmla="val 14965"/>
            </a:avLst>
          </a:prstGeom>
          <a:solidFill>
            <a:srgbClr val="7FA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b="1" dirty="0" err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/>
              </a:rPr>
              <a:t>센싱</a:t>
            </a: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/>
              </a:rPr>
              <a:t> Data</a:t>
            </a:r>
          </a:p>
        </p:txBody>
      </p:sp>
      <p:sp>
        <p:nvSpPr>
          <p:cNvPr id="111" name="모서리가 둥근 직사각형 14">
            <a:extLst>
              <a:ext uri="{FF2B5EF4-FFF2-40B4-BE49-F238E27FC236}">
                <a16:creationId xmlns:a16="http://schemas.microsoft.com/office/drawing/2014/main" id="{48289582-1496-7C45-A9FF-C568C754280F}"/>
              </a:ext>
            </a:extLst>
          </p:cNvPr>
          <p:cNvSpPr/>
          <p:nvPr/>
        </p:nvSpPr>
        <p:spPr>
          <a:xfrm>
            <a:off x="3741889" y="1682679"/>
            <a:ext cx="1426958" cy="398620"/>
          </a:xfrm>
          <a:prstGeom prst="roundRect">
            <a:avLst>
              <a:gd name="adj" fmla="val 14965"/>
            </a:avLst>
          </a:prstGeom>
          <a:solidFill>
            <a:srgbClr val="7FA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/>
              </a:rPr>
              <a:t>편차</a:t>
            </a: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/>
              </a:rPr>
              <a:t> Data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52B63CC-D7C5-4D94-8543-BD66C166E36F}"/>
              </a:ext>
            </a:extLst>
          </p:cNvPr>
          <p:cNvGrpSpPr/>
          <p:nvPr/>
        </p:nvGrpSpPr>
        <p:grpSpPr>
          <a:xfrm>
            <a:off x="242528" y="3845059"/>
            <a:ext cx="8825635" cy="1105641"/>
            <a:chOff x="3712177" y="943592"/>
            <a:chExt cx="4421826" cy="3575191"/>
          </a:xfrm>
        </p:grpSpPr>
        <p:sp>
          <p:nvSpPr>
            <p:cNvPr id="52" name="말풍선: 사각형 25">
              <a:extLst>
                <a:ext uri="{FF2B5EF4-FFF2-40B4-BE49-F238E27FC236}">
                  <a16:creationId xmlns:a16="http://schemas.microsoft.com/office/drawing/2014/main" id="{BE27F63A-EBEF-4679-8D98-3D8306BBCBE8}"/>
                </a:ext>
              </a:extLst>
            </p:cNvPr>
            <p:cNvSpPr/>
            <p:nvPr/>
          </p:nvSpPr>
          <p:spPr>
            <a:xfrm rot="10800000">
              <a:off x="3789904" y="2377097"/>
              <a:ext cx="2386157" cy="1914235"/>
            </a:xfrm>
            <a:prstGeom prst="wedgeRectCallout">
              <a:avLst>
                <a:gd name="adj1" fmla="val 35491"/>
                <a:gd name="adj2" fmla="val 144017"/>
              </a:avLst>
            </a:prstGeom>
            <a:solidFill>
              <a:srgbClr val="A5B727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CNN based deep learning </a:t>
              </a:r>
              <a:r>
                <a:rPr lang="en-US" altLang="ko-KR" sz="1300" b="1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Tensorflow</a:t>
              </a:r>
              <a:r>
                <a:rPr lang="en-US" altLang="ko-KR" sz="13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Lite model</a:t>
              </a:r>
            </a:p>
          </p:txBody>
        </p:sp>
        <p:sp>
          <p:nvSpPr>
            <p:cNvPr id="54" name="모서리가 둥근 직사각형 128">
              <a:extLst>
                <a:ext uri="{FF2B5EF4-FFF2-40B4-BE49-F238E27FC236}">
                  <a16:creationId xmlns:a16="http://schemas.microsoft.com/office/drawing/2014/main" id="{90DD5A2D-D2E5-4046-B1BF-9DD3EBBB293D}"/>
                </a:ext>
              </a:extLst>
            </p:cNvPr>
            <p:cNvSpPr/>
            <p:nvPr/>
          </p:nvSpPr>
          <p:spPr>
            <a:xfrm>
              <a:off x="3712177" y="943592"/>
              <a:ext cx="4421826" cy="3575191"/>
            </a:xfrm>
            <a:prstGeom prst="roundRect">
              <a:avLst>
                <a:gd name="adj" fmla="val 6950"/>
              </a:avLst>
            </a:prstGeom>
            <a:solidFill>
              <a:schemeClr val="bg1"/>
            </a:solidFill>
            <a:ln w="38100">
              <a:solidFill>
                <a:srgbClr val="A5B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800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9CADA64-2CD7-4269-A080-6DE177145D29}"/>
              </a:ext>
            </a:extLst>
          </p:cNvPr>
          <p:cNvGrpSpPr/>
          <p:nvPr/>
        </p:nvGrpSpPr>
        <p:grpSpPr>
          <a:xfrm>
            <a:off x="372073" y="3950246"/>
            <a:ext cx="5358533" cy="834274"/>
            <a:chOff x="1460728" y="3840417"/>
            <a:chExt cx="6037692" cy="932281"/>
          </a:xfrm>
        </p:grpSpPr>
        <p:sp>
          <p:nvSpPr>
            <p:cNvPr id="56" name="Google Shape;513;p61">
              <a:extLst>
                <a:ext uri="{FF2B5EF4-FFF2-40B4-BE49-F238E27FC236}">
                  <a16:creationId xmlns:a16="http://schemas.microsoft.com/office/drawing/2014/main" id="{DF34EB7A-7856-41A1-987F-2D4DDDA3A89C}"/>
                </a:ext>
              </a:extLst>
            </p:cNvPr>
            <p:cNvSpPr/>
            <p:nvPr/>
          </p:nvSpPr>
          <p:spPr>
            <a:xfrm>
              <a:off x="1460728" y="3988867"/>
              <a:ext cx="6037692" cy="78383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/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285743" indent="-285743" algn="ctr">
                <a:buClr>
                  <a:srgbClr val="C00000"/>
                </a:buClr>
                <a:buSzPts val="1300"/>
                <a:buFont typeface="Wingdings" pitchFamily="2" charset="2"/>
                <a:buChar char="ü"/>
              </a:pPr>
              <a:r>
                <a:rPr lang="ko-KR" altLang="en-US" sz="1100" b="1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라즈베리파이와</a:t>
              </a:r>
              <a:r>
                <a:rPr lang="ko-KR" altLang="en-US" sz="11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같은 </a:t>
              </a:r>
              <a:r>
                <a:rPr lang="en-US" altLang="ko-KR" sz="11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Edge computer</a:t>
              </a:r>
              <a:r>
                <a:rPr lang="ko-KR" altLang="en-US" sz="11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에서도 작동 가능한 경량화 모델 만들기</a:t>
              </a:r>
              <a:endParaRPr lang="en-US" altLang="ko-KR" sz="11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7" name="Google Shape;514;p61">
              <a:extLst>
                <a:ext uri="{FF2B5EF4-FFF2-40B4-BE49-F238E27FC236}">
                  <a16:creationId xmlns:a16="http://schemas.microsoft.com/office/drawing/2014/main" id="{100BEFDC-8EEA-438B-B65D-38E414C30CF7}"/>
                </a:ext>
              </a:extLst>
            </p:cNvPr>
            <p:cNvSpPr/>
            <p:nvPr/>
          </p:nvSpPr>
          <p:spPr>
            <a:xfrm>
              <a:off x="1460728" y="3840417"/>
              <a:ext cx="1688646" cy="257904"/>
            </a:xfrm>
            <a:prstGeom prst="rect">
              <a:avLst/>
            </a:prstGeom>
            <a:solidFill>
              <a:srgbClr val="4372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lt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경량화</a:t>
              </a:r>
              <a:endParaRPr sz="900" b="1" dirty="0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5FB1B5-9620-4CE5-B5A2-014883AB64F7}"/>
              </a:ext>
            </a:extLst>
          </p:cNvPr>
          <p:cNvGrpSpPr/>
          <p:nvPr/>
        </p:nvGrpSpPr>
        <p:grpSpPr>
          <a:xfrm>
            <a:off x="5783902" y="3942107"/>
            <a:ext cx="2775033" cy="798536"/>
            <a:chOff x="2273505" y="3136827"/>
            <a:chExt cx="4478157" cy="812272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975451D-2D0D-4D56-89C3-D62B93F77D4D}"/>
                </a:ext>
              </a:extLst>
            </p:cNvPr>
            <p:cNvGrpSpPr/>
            <p:nvPr/>
          </p:nvGrpSpPr>
          <p:grpSpPr>
            <a:xfrm>
              <a:off x="3087226" y="3136827"/>
              <a:ext cx="3664436" cy="812272"/>
              <a:chOff x="3618351" y="663847"/>
              <a:chExt cx="3664436" cy="812272"/>
            </a:xfrm>
          </p:grpSpPr>
          <p:sp>
            <p:nvSpPr>
              <p:cNvPr id="64" name="Google Shape;513;p61">
                <a:extLst>
                  <a:ext uri="{FF2B5EF4-FFF2-40B4-BE49-F238E27FC236}">
                    <a16:creationId xmlns:a16="http://schemas.microsoft.com/office/drawing/2014/main" id="{ADEB6D7C-C55F-4380-ABB4-6F51CF6D516F}"/>
                  </a:ext>
                </a:extLst>
              </p:cNvPr>
              <p:cNvSpPr/>
              <p:nvPr/>
            </p:nvSpPr>
            <p:spPr>
              <a:xfrm>
                <a:off x="3618351" y="882251"/>
                <a:ext cx="3664436" cy="59386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  <a:effectLst/>
            </p:spPr>
            <p:txBody>
              <a:bodyPr spcFirstLastPara="1" wrap="square" lIns="72000" tIns="72000" rIns="72000" bIns="72000" anchor="ctr" anchorCtr="0">
                <a:noAutofit/>
              </a:bodyPr>
              <a:lstStyle/>
              <a:p>
                <a:pPr marL="285743" indent="-285743" algn="ctr">
                  <a:buClr>
                    <a:srgbClr val="C00000"/>
                  </a:buClr>
                  <a:buSzPts val="1300"/>
                  <a:buFont typeface="Wingdings" pitchFamily="2" charset="2"/>
                  <a:buChar char="ü"/>
                </a:pPr>
                <a:r>
                  <a:rPr lang="en-US" sz="1050" b="1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quantized </a:t>
                </a:r>
                <a:r>
                  <a:rPr lang="ko-KR" altLang="en-US" sz="1050" b="1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모델을 통한 예측</a:t>
                </a:r>
                <a:endParaRPr sz="1050" b="1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65" name="Google Shape;514;p61">
                <a:extLst>
                  <a:ext uri="{FF2B5EF4-FFF2-40B4-BE49-F238E27FC236}">
                    <a16:creationId xmlns:a16="http://schemas.microsoft.com/office/drawing/2014/main" id="{BA9E3708-0887-4165-B651-5007CDDDAD6A}"/>
                  </a:ext>
                </a:extLst>
              </p:cNvPr>
              <p:cNvSpPr/>
              <p:nvPr/>
            </p:nvSpPr>
            <p:spPr>
              <a:xfrm>
                <a:off x="3669255" y="663847"/>
                <a:ext cx="2118842" cy="234762"/>
              </a:xfrm>
              <a:prstGeom prst="rect">
                <a:avLst/>
              </a:prstGeom>
              <a:solidFill>
                <a:srgbClr val="4372C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lt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Inference</a:t>
                </a:r>
                <a:endParaRPr sz="1050" b="1" dirty="0">
                  <a:solidFill>
                    <a:schemeClr val="lt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63" name="Google Shape;543;p61">
              <a:extLst>
                <a:ext uri="{FF2B5EF4-FFF2-40B4-BE49-F238E27FC236}">
                  <a16:creationId xmlns:a16="http://schemas.microsoft.com/office/drawing/2014/main" id="{5830D731-CF65-4646-BCC6-DAE92A765505}"/>
                </a:ext>
              </a:extLst>
            </p:cNvPr>
            <p:cNvSpPr/>
            <p:nvPr/>
          </p:nvSpPr>
          <p:spPr>
            <a:xfrm rot="16200000">
              <a:off x="2529132" y="3221852"/>
              <a:ext cx="312653" cy="823908"/>
            </a:xfrm>
            <a:prstGeom prst="downArrow">
              <a:avLst>
                <a:gd name="adj1" fmla="val 50000"/>
                <a:gd name="adj2" fmla="val 5077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badi" panose="020B0604020104020204" pitchFamily="34" charset="0"/>
              </a:endParaRP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108B9305-8526-D044-AD56-885A3C18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20" y="1037535"/>
            <a:ext cx="2045420" cy="1289955"/>
          </a:xfrm>
          <a:prstGeom prst="rect">
            <a:avLst/>
          </a:prstGeom>
        </p:spPr>
      </p:pic>
      <p:sp>
        <p:nvSpPr>
          <p:cNvPr id="97" name="모서리가 둥근 직사각형 15">
            <a:extLst>
              <a:ext uri="{FF2B5EF4-FFF2-40B4-BE49-F238E27FC236}">
                <a16:creationId xmlns:a16="http://schemas.microsoft.com/office/drawing/2014/main" id="{FA3CF1B1-78E9-1441-9006-67925494C30B}"/>
              </a:ext>
            </a:extLst>
          </p:cNvPr>
          <p:cNvSpPr/>
          <p:nvPr/>
        </p:nvSpPr>
        <p:spPr>
          <a:xfrm>
            <a:off x="6628778" y="795143"/>
            <a:ext cx="1614087" cy="223305"/>
          </a:xfrm>
          <a:prstGeom prst="roundRect">
            <a:avLst>
              <a:gd name="adj" fmla="val 19170"/>
            </a:avLst>
          </a:prstGeom>
          <a:solidFill>
            <a:srgbClr val="FF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9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58345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3" grpId="0" animBg="1"/>
      <p:bldP spid="74" grpId="0" animBg="1"/>
      <p:bldP spid="78" grpId="0" animBg="1"/>
      <p:bldP spid="110" grpId="0" animBg="1"/>
      <p:bldP spid="112" grpId="0" animBg="1"/>
      <p:bldP spid="126" grpId="0" animBg="1"/>
      <p:bldP spid="100" grpId="0" animBg="1"/>
      <p:bldP spid="1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3"/>
</p:tagLst>
</file>

<file path=ppt/theme/theme1.xml><?xml version="1.0" encoding="utf-8"?>
<a:theme xmlns:a="http://schemas.openxmlformats.org/drawingml/2006/main" name="Marketing Newsletter">
  <a:themeElements>
    <a:clrScheme name="움직이는 텍스트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7677</TotalTime>
  <Words>810</Words>
  <Application>Microsoft Office PowerPoint</Application>
  <PresentationFormat>On-screen Show (16:9)</PresentationFormat>
  <Paragraphs>222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맑은 고딕</vt:lpstr>
      <vt:lpstr>NanumGothic</vt:lpstr>
      <vt:lpstr>NanumSquareOTF_ac</vt:lpstr>
      <vt:lpstr>NanumSquareOTF_ac Bold</vt:lpstr>
      <vt:lpstr>NanumSquareOTF_ac ExtraBold</vt:lpstr>
      <vt:lpstr>Abadi</vt:lpstr>
      <vt:lpstr>NanumSquare Bold</vt:lpstr>
      <vt:lpstr>Nunito Sans ExtraBold</vt:lpstr>
      <vt:lpstr>Cambria Math</vt:lpstr>
      <vt:lpstr>Arial</vt:lpstr>
      <vt:lpstr>Wingdings</vt:lpstr>
      <vt:lpstr>Nunito Sans</vt:lpstr>
      <vt:lpstr>Assistant ExtraLight</vt:lpstr>
      <vt:lpstr>NanumBarunGothic</vt:lpstr>
      <vt:lpstr>HY견고딕</vt:lpstr>
      <vt:lpstr>S-Core Dream 4 Regular</vt:lpstr>
      <vt:lpstr>Noto Sans Symbols</vt:lpstr>
      <vt:lpstr>Marketing Newsletter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NEWSLETTER</dc:title>
  <cp:lastModifiedBy>KIM YUTAN</cp:lastModifiedBy>
  <cp:revision>162</cp:revision>
  <dcterms:modified xsi:type="dcterms:W3CDTF">2021-09-27T20:47:09Z</dcterms:modified>
</cp:coreProperties>
</file>